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3"/>
  </p:notesMasterIdLst>
  <p:sldIdLst>
    <p:sldId id="313" r:id="rId3"/>
    <p:sldId id="257" r:id="rId4"/>
    <p:sldId id="266" r:id="rId5"/>
    <p:sldId id="289" r:id="rId6"/>
    <p:sldId id="258" r:id="rId7"/>
    <p:sldId id="290" r:id="rId8"/>
    <p:sldId id="256" r:id="rId9"/>
    <p:sldId id="260" r:id="rId10"/>
    <p:sldId id="299" r:id="rId11"/>
    <p:sldId id="310" r:id="rId12"/>
    <p:sldId id="269" r:id="rId13"/>
    <p:sldId id="268" r:id="rId14"/>
    <p:sldId id="314" r:id="rId15"/>
    <p:sldId id="315" r:id="rId16"/>
    <p:sldId id="259" r:id="rId17"/>
    <p:sldId id="288" r:id="rId18"/>
    <p:sldId id="271" r:id="rId19"/>
    <p:sldId id="293" r:id="rId20"/>
    <p:sldId id="294" r:id="rId21"/>
    <p:sldId id="272" r:id="rId22"/>
    <p:sldId id="296" r:id="rId23"/>
    <p:sldId id="295" r:id="rId24"/>
    <p:sldId id="303" r:id="rId25"/>
    <p:sldId id="304" r:id="rId26"/>
    <p:sldId id="292" r:id="rId27"/>
    <p:sldId id="297" r:id="rId28"/>
    <p:sldId id="305" r:id="rId29"/>
    <p:sldId id="298" r:id="rId30"/>
    <p:sldId id="311" r:id="rId31"/>
    <p:sldId id="285" r:id="rId32"/>
    <p:sldId id="306" r:id="rId33"/>
    <p:sldId id="286" r:id="rId34"/>
    <p:sldId id="309" r:id="rId35"/>
    <p:sldId id="273" r:id="rId36"/>
    <p:sldId id="274" r:id="rId37"/>
    <p:sldId id="275" r:id="rId38"/>
    <p:sldId id="302" r:id="rId39"/>
    <p:sldId id="301" r:id="rId40"/>
    <p:sldId id="300" r:id="rId41"/>
    <p:sldId id="276" r:id="rId42"/>
    <p:sldId id="277" r:id="rId43"/>
    <p:sldId id="278" r:id="rId44"/>
    <p:sldId id="279" r:id="rId45"/>
    <p:sldId id="280" r:id="rId46"/>
    <p:sldId id="281" r:id="rId47"/>
    <p:sldId id="282" r:id="rId48"/>
    <p:sldId id="284" r:id="rId49"/>
    <p:sldId id="291" r:id="rId50"/>
    <p:sldId id="287" r:id="rId51"/>
    <p:sldId id="261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7305" autoAdjust="0"/>
  </p:normalViewPr>
  <p:slideViewPr>
    <p:cSldViewPr>
      <p:cViewPr>
        <p:scale>
          <a:sx n="100" d="100"/>
          <a:sy n="100" d="100"/>
        </p:scale>
        <p:origin x="-1860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1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55598-A006-48DC-B011-FA086393B169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D2602-56FB-4EC9-B27A-00B8C88686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08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CFD0F57-7418-4C8D-8994-6745CFD30EE2}" type="slidenum">
              <a:rPr lang="ru-RU" altLang="ru-RU" smtClean="0">
                <a:latin typeface="Arial" charset="0"/>
              </a:rPr>
              <a:pPr/>
              <a:t>35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D2602-56FB-4EC9-B27A-00B8C886868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61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041EC-C50B-4C25-9917-EAD632B172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812766"/>
      </p:ext>
    </p:extLst>
  </p:cSld>
  <p:clrMapOvr>
    <a:masterClrMapping/>
  </p:clrMapOvr>
  <p:transition spd="slow" advClick="0" advTm="15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EB0D7-B63F-4E5E-B41A-55F05092E8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51912"/>
      </p:ext>
    </p:extLst>
  </p:cSld>
  <p:clrMapOvr>
    <a:masterClrMapping/>
  </p:clrMapOvr>
  <p:transition spd="slow" advClick="0" advTm="15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2CC20-2505-4CBF-B65A-A7A9AEBF09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4818"/>
      </p:ext>
    </p:extLst>
  </p:cSld>
  <p:clrMapOvr>
    <a:masterClrMapping/>
  </p:clrMapOvr>
  <p:transition spd="slow" advClick="0" advTm="15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100B-A156-42FD-A924-D0CF1677A9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84970"/>
      </p:ext>
    </p:extLst>
  </p:cSld>
  <p:clrMapOvr>
    <a:masterClrMapping/>
  </p:clrMapOvr>
  <p:transition spd="slow" advClick="0" advTm="15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2D2F0-095E-4B16-B6FB-F68FBB3F52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156920"/>
      </p:ext>
    </p:extLst>
  </p:cSld>
  <p:clrMapOvr>
    <a:masterClrMapping/>
  </p:clrMapOvr>
  <p:transition spd="slow" advClick="0" advTm="15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68A39-4F8F-4482-BA99-97DDC36E913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93345"/>
      </p:ext>
    </p:extLst>
  </p:cSld>
  <p:clrMapOvr>
    <a:masterClrMapping/>
  </p:clrMapOvr>
  <p:transition spd="slow" advClick="0" advTm="15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86C48-8A66-468D-B176-C9A1741AFA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59459"/>
      </p:ext>
    </p:extLst>
  </p:cSld>
  <p:clrMapOvr>
    <a:masterClrMapping/>
  </p:clrMapOvr>
  <p:transition spd="slow" advClick="0" advTm="15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AEF73-EC6A-4DBA-9525-0ED73D89AE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512255"/>
      </p:ext>
    </p:extLst>
  </p:cSld>
  <p:clrMapOvr>
    <a:masterClrMapping/>
  </p:clrMapOvr>
  <p:transition spd="slow" advClick="0" advTm="1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7B1ED-3880-45E3-A00A-7E4F1407C2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519724"/>
      </p:ext>
    </p:extLst>
  </p:cSld>
  <p:clrMapOvr>
    <a:masterClrMapping/>
  </p:clrMapOvr>
  <p:transition spd="slow" advClick="0" advTm="15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FB3D6-7A7F-4D95-A02F-9A68666B2B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20122"/>
      </p:ext>
    </p:extLst>
  </p:cSld>
  <p:clrMapOvr>
    <a:masterClrMapping/>
  </p:clrMapOvr>
  <p:transition spd="slow" advClick="0" advTm="15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C07DB-7B3C-437C-873D-ABE4F9EE8B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27203"/>
      </p:ext>
    </p:extLst>
  </p:cSld>
  <p:clrMapOvr>
    <a:masterClrMapping/>
  </p:clrMapOvr>
  <p:transition spd="slow" advClick="0" advTm="15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4A21C-B0C6-4D6E-9F29-2543F5F152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823636"/>
      </p:ext>
    </p:extLst>
  </p:cSld>
  <p:clrMapOvr>
    <a:masterClrMapping/>
  </p:clrMapOvr>
  <p:transition spd="slow" advClick="0" advTm="1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06219-648F-4C75-A8A5-8D3056FAD7D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 advClick="0" advTm="15000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resurs@bolid.ru" TargetMode="External"/><Relationship Id="rId2" Type="http://schemas.openxmlformats.org/officeDocument/2006/relationships/hyperlink" Target="http://resurs.boli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3.jpeg"/><Relationship Id="rId4" Type="http://schemas.openxmlformats.org/officeDocument/2006/relationships/hyperlink" Target="mailto:Strek@Bolid.ru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trek\Desktop\схемы для презентации\Болид_АРМ-Ресурс_обложка-1-полоса2_В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7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trek\Desktop\схемы\Лог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2901"/>
            <a:ext cx="6732240" cy="51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Поддерживаемые производители </a:t>
            </a: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32240" y="2488828"/>
            <a:ext cx="23042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1400" dirty="0" smtClean="0">
                <a:solidFill>
                  <a:schemeClr val="tx2"/>
                </a:solidFill>
              </a:rPr>
              <a:t>АСКУЭ АРМ «Ресурс» Совместима </a:t>
            </a:r>
            <a:r>
              <a:rPr lang="ru-RU" altLang="ru-RU" sz="1400" dirty="0">
                <a:solidFill>
                  <a:schemeClr val="tx2"/>
                </a:solidFill>
              </a:rPr>
              <a:t>со всеми приборами учёта ресурсов, имеющих импульсный или цифровой выход, </a:t>
            </a:r>
            <a:r>
              <a:rPr lang="ru-RU" altLang="ru-RU" sz="1400" dirty="0" smtClean="0">
                <a:solidFill>
                  <a:schemeClr val="tx2"/>
                </a:solidFill>
              </a:rPr>
              <a:t>независимо </a:t>
            </a:r>
            <a:r>
              <a:rPr lang="ru-RU" altLang="ru-RU" sz="1400" dirty="0">
                <a:solidFill>
                  <a:schemeClr val="tx2"/>
                </a:solidFill>
              </a:rPr>
              <a:t>от типа устройства и производителя</a:t>
            </a:r>
          </a:p>
        </p:txBody>
      </p:sp>
    </p:spTree>
    <p:extLst>
      <p:ext uri="{BB962C8B-B14F-4D97-AF65-F5344CB8AC3E}">
        <p14:creationId xmlns:p14="http://schemas.microsoft.com/office/powerpoint/2010/main" val="391915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trek\Desktop\sv_vo_resurs_thum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752528" cy="640317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 txBox="1">
            <a:spLocks/>
          </p:cNvSpPr>
          <p:nvPr/>
        </p:nvSpPr>
        <p:spPr>
          <a:xfrm>
            <a:off x="5148064" y="188640"/>
            <a:ext cx="3744416" cy="617889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800" b="1" cap="all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НАЗНАЧЕНИЕ </a:t>
            </a:r>
            <a:r>
              <a:rPr lang="ru-RU" sz="1800" b="1" cap="all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СРЕДСТВА </a:t>
            </a:r>
            <a:r>
              <a:rPr lang="ru-RU" sz="1800" b="1" cap="all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ИЗМЕРЕНИЙ</a:t>
            </a:r>
            <a:endParaRPr lang="ru-RU" sz="1800" b="1" cap="all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1F497D"/>
                </a:solidFill>
                <a:latin typeface="Calibri" panose="020F0502020204030204" pitchFamily="34" charset="0"/>
              </a:rPr>
              <a:t>Система предназначена для измерения расхода и объема холодной и горячей воды, природного газа, электроэнергии и тепловой энергии, а также для автоматического сбора, накопления, обработки, хранения, отображения информации о потреблении энергоресурсов и ее передачи в системы верхнего уровня.</a:t>
            </a:r>
          </a:p>
          <a:p>
            <a:pPr marL="0" indent="0" algn="just">
              <a:buNone/>
              <a:tabLst>
                <a:tab pos="446088" algn="l"/>
              </a:tabLst>
            </a:pPr>
            <a:endParaRPr lang="ru-RU" sz="1800" dirty="0" smtClean="0">
              <a:solidFill>
                <a:srgbClr val="1F497D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sz="18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ОПИСАНИЕ СРЕДСТВА ИЗМЕРЕНИЙ</a:t>
            </a: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sz="1800" dirty="0">
                <a:solidFill>
                  <a:srgbClr val="1F497D"/>
                </a:solidFill>
                <a:latin typeface="Calibri" panose="020F0502020204030204" pitchFamily="34" charset="0"/>
              </a:rPr>
              <a:t>Система позволяет измерять в реальном времени текущее потребление энергоресурсов, сводить баланс поступления и потребления ресурсов на объекте, контролировать линии связи со </a:t>
            </a:r>
            <a:r>
              <a:rPr lang="ru-RU" sz="1800" dirty="0" smtClean="0">
                <a:solidFill>
                  <a:srgbClr val="1F497D"/>
                </a:solidFill>
                <a:latin typeface="Calibri" panose="020F0502020204030204" pitchFamily="34" charset="0"/>
              </a:rPr>
              <a:t>счётчика</a:t>
            </a:r>
            <a:r>
              <a:rPr lang="ru-RU" sz="1800" dirty="0">
                <a:solidFill>
                  <a:srgbClr val="1F497D"/>
                </a:solidFill>
                <a:latin typeface="Calibri" panose="020F0502020204030204" pitchFamily="34" charset="0"/>
              </a:rPr>
              <a:t>, закреплять </a:t>
            </a:r>
            <a:r>
              <a:rPr lang="ru-RU" sz="1800" dirty="0" smtClean="0">
                <a:solidFill>
                  <a:srgbClr val="1F497D"/>
                </a:solidFill>
                <a:latin typeface="Calibri" panose="020F0502020204030204" pitchFamily="34" charset="0"/>
              </a:rPr>
              <a:t>счётчики </a:t>
            </a:r>
            <a:r>
              <a:rPr lang="ru-RU" sz="1800" dirty="0">
                <a:solidFill>
                  <a:srgbClr val="1F497D"/>
                </a:solidFill>
                <a:latin typeface="Calibri" panose="020F0502020204030204" pitchFamily="34" charset="0"/>
              </a:rPr>
              <a:t>за потребителями. Кроме того, осуществляется ведение базы данных на АРМ с возможностью печати </a:t>
            </a:r>
            <a:r>
              <a:rPr lang="ru-RU" sz="1800" dirty="0" smtClean="0">
                <a:solidFill>
                  <a:srgbClr val="1F497D"/>
                </a:solidFill>
                <a:latin typeface="Calibri" panose="020F0502020204030204" pitchFamily="34" charset="0"/>
              </a:rPr>
              <a:t>отчётов</a:t>
            </a:r>
            <a:r>
              <a:rPr lang="ru-RU" sz="1800" dirty="0">
                <a:solidFill>
                  <a:srgbClr val="1F497D"/>
                </a:solidFill>
                <a:latin typeface="Calibri" panose="020F0502020204030204" pitchFamily="34" charset="0"/>
              </a:rPr>
              <a:t>, протоколов, а также обеспечивается защита информации о потреблении энергоресурсов от несанкционированного доступа. Системы применяются на объектах промышленного назначения и ЖКХ, в том числе при </a:t>
            </a:r>
            <a:r>
              <a:rPr lang="ru-RU" sz="1800" dirty="0" smtClean="0">
                <a:solidFill>
                  <a:srgbClr val="1F497D"/>
                </a:solidFill>
                <a:latin typeface="Calibri" panose="020F0502020204030204" pitchFamily="34" charset="0"/>
              </a:rPr>
              <a:t>учётно-расчетных </a:t>
            </a:r>
            <a:r>
              <a:rPr lang="ru-RU" sz="1800" dirty="0">
                <a:solidFill>
                  <a:srgbClr val="1F497D"/>
                </a:solidFill>
                <a:latin typeface="Calibri" panose="020F0502020204030204" pitchFamily="34" charset="0"/>
              </a:rPr>
              <a:t>операциях.</a:t>
            </a:r>
          </a:p>
          <a:p>
            <a:pPr marL="0" indent="0" algn="just">
              <a:buNone/>
            </a:pPr>
            <a:endParaRPr lang="ru-RU" altLang="ru-RU" sz="1800" dirty="0" smtClean="0">
              <a:solidFill>
                <a:srgbClr val="1F497D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9457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Нормативная база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18487" cy="4032448"/>
          </a:xfrm>
        </p:spPr>
        <p:txBody>
          <a:bodyPr>
            <a:noAutofit/>
          </a:bodyPr>
          <a:lstStyle/>
          <a:p>
            <a:pPr lvl="0" algn="just">
              <a:buFont typeface="+mj-lt"/>
              <a:buAutoNum type="arabicPeriod"/>
            </a:pPr>
            <a:r>
              <a:rPr lang="ru-RU" sz="1400" dirty="0" smtClean="0">
                <a:solidFill>
                  <a:schemeClr val="tx2"/>
                </a:solidFill>
              </a:rPr>
              <a:t>Постановление </a:t>
            </a:r>
            <a:r>
              <a:rPr lang="ru-RU" sz="1400" dirty="0">
                <a:solidFill>
                  <a:schemeClr val="tx2"/>
                </a:solidFill>
              </a:rPr>
              <a:t>Правительства РФ №354 от 06.05.2011 г. «Правила предоставления коммунальных услуг собственникам и пользователям помещений в многоквартирных домах и жилых домов»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Постановление Правительства РФ №442 от 04.05.2012 г. «О функционировании розничных рынков электрической энергии, полном и (или) частичном ограничении режима потребления электрической энергии»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Федеральный Закон №261-ФЗ от 23.11.2009 г. «Об энергосбережении и о повышении энергосберегающей эффективности»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Федеральный Закон №384-ФЗ от 30.12.2009 г. «Технический регламент о безопасности зданий и сооружений»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Федеральный Закон №209-ФЗ от 21.07.2014 «О государственной информационной системе жилищно-коммунального хозяйства»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 Распоряжение Правительства РФ №80-р от 26.01.2016 г. «Стратегия развития Жилищно-Коммунального хозяйства Российской Федерации до 2020 г.» 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Свод правил СП 134.13330.2012 «Системы электросвязи зданий и сооружений. Основные положения проектирования»</a:t>
            </a:r>
          </a:p>
          <a:p>
            <a:pPr lvl="0" algn="just">
              <a:buFont typeface="+mj-lt"/>
              <a:buAutoNum type="arabicPeriod"/>
            </a:pPr>
            <a:r>
              <a:rPr lang="ru-RU" sz="1400" dirty="0">
                <a:solidFill>
                  <a:schemeClr val="tx2"/>
                </a:solidFill>
              </a:rPr>
              <a:t>"Жилищный кодекс Российской Федерации" от 29.12.2004 №188-ФЗ</a:t>
            </a:r>
          </a:p>
          <a:p>
            <a:pPr marL="0" indent="0" algn="just">
              <a:buNone/>
            </a:pPr>
            <a:r>
              <a:rPr lang="ru-RU" sz="1400" dirty="0">
                <a:solidFill>
                  <a:schemeClr val="tx2"/>
                </a:solidFill>
              </a:rPr>
              <a:t> 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400" dirty="0" smtClean="0">
              <a:solidFill>
                <a:schemeClr val="tx2"/>
              </a:solidFill>
            </a:endParaRPr>
          </a:p>
          <a:p>
            <a:pPr algn="just" eaLnBrk="1" hangingPunct="1"/>
            <a:endParaRPr lang="ru-RU" altLang="ru-RU" sz="20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strek\Desktop\proect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9" y="5445224"/>
            <a:ext cx="4529311" cy="1369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88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России 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26.12.2016 № 1498 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18487" cy="4032448"/>
          </a:xfrm>
        </p:spPr>
        <p:txBody>
          <a:bodyPr>
            <a:noAutofit/>
          </a:bodyPr>
          <a:lstStyle/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 smtClean="0">
                <a:solidFill>
                  <a:schemeClr val="tx2"/>
                </a:solidFill>
              </a:rPr>
              <a:t>с </a:t>
            </a:r>
            <a:r>
              <a:rPr lang="ru-RU" altLang="ru-RU" sz="1400" dirty="0">
                <a:solidFill>
                  <a:schemeClr val="tx2"/>
                </a:solidFill>
              </a:rPr>
              <a:t>1 января 2017 года </a:t>
            </a:r>
            <a:r>
              <a:rPr lang="ru-RU" altLang="ru-RU" sz="1400" dirty="0" smtClean="0">
                <a:solidFill>
                  <a:schemeClr val="tx2"/>
                </a:solidFill>
              </a:rPr>
              <a:t>коммунальные услуги </a:t>
            </a:r>
            <a:r>
              <a:rPr lang="ru-RU" altLang="ru-RU" sz="1400" dirty="0">
                <a:solidFill>
                  <a:schemeClr val="tx2"/>
                </a:solidFill>
              </a:rPr>
              <a:t>на общедомовые нужды </a:t>
            </a:r>
            <a:r>
              <a:rPr lang="ru-RU" altLang="ru-RU" sz="1400" dirty="0" smtClean="0">
                <a:solidFill>
                  <a:schemeClr val="tx2"/>
                </a:solidFill>
              </a:rPr>
              <a:t>переведены в </a:t>
            </a:r>
            <a:r>
              <a:rPr lang="ru-RU" altLang="ru-RU" sz="1400" dirty="0">
                <a:solidFill>
                  <a:schemeClr val="tx2"/>
                </a:solidFill>
              </a:rPr>
              <a:t>состав платы за содержание жилого </a:t>
            </a:r>
            <a:r>
              <a:rPr lang="ru-RU" altLang="ru-RU" sz="1400" dirty="0" smtClean="0">
                <a:solidFill>
                  <a:schemeClr val="tx2"/>
                </a:solidFill>
              </a:rPr>
              <a:t>помещения. В </a:t>
            </a:r>
            <a:r>
              <a:rPr lang="ru-RU" altLang="ru-RU" sz="1400" dirty="0">
                <a:solidFill>
                  <a:schemeClr val="tx2"/>
                </a:solidFill>
              </a:rPr>
              <a:t>платежном документе коммунальные ресурсы, потребляемые при содержании общего имущества, в счетах февраля 2017 года будут отражены отдельными строками: холодная вода, горячая вода, электрическая энергия (в т. ч., в домах с эл. плитами и газовыми плитами, с лифтами и без лифтов</a:t>
            </a:r>
            <a:r>
              <a:rPr lang="ru-RU" altLang="ru-RU" sz="1400" dirty="0" smtClean="0">
                <a:solidFill>
                  <a:schemeClr val="tx2"/>
                </a:solidFill>
              </a:rPr>
              <a:t>).</a:t>
            </a:r>
          </a:p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упрощена процедура установления количества фактических потребителей по месту проживания – теперь акт составляется исполнителем и двумя любыми собственниками квартир, включая члена совета дома (без присутствия участкового). </a:t>
            </a:r>
            <a:endParaRPr lang="ru-RU" altLang="ru-RU" sz="1400" dirty="0" smtClean="0">
              <a:solidFill>
                <a:schemeClr val="tx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информирование потребителей о последствиях несанкционированного вмешательства в работу прибора учета, а также </a:t>
            </a:r>
            <a:r>
              <a:rPr lang="ru-RU" altLang="ru-RU" sz="1400" dirty="0" smtClean="0">
                <a:solidFill>
                  <a:schemeClr val="tx2"/>
                </a:solidFill>
              </a:rPr>
              <a:t>не допуска </a:t>
            </a:r>
            <a:r>
              <a:rPr lang="ru-RU" altLang="ru-RU" sz="1400" dirty="0">
                <a:solidFill>
                  <a:schemeClr val="tx2"/>
                </a:solidFill>
              </a:rPr>
              <a:t>в жилое помещение для проверки достоверности показаний приборов учета: в случае выявления несанкционированного подключения расчет будет производиться по нормативам потребления с увеличением в 10-кратном размере (с составлением соответствующего акта</a:t>
            </a:r>
            <a:r>
              <a:rPr lang="ru-RU" altLang="ru-RU" sz="1400" dirty="0" smtClean="0">
                <a:solidFill>
                  <a:schemeClr val="tx2"/>
                </a:solidFill>
              </a:rPr>
              <a:t>).</a:t>
            </a:r>
          </a:p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дополнительно исполнители коммунальных услуг будут производить информирование потребителя о задолженности путем смс-сообщений, электронной почтой, через личный кабинет ГИС ЖКХ, голосовой информацией по </a:t>
            </a:r>
            <a:r>
              <a:rPr lang="ru-RU" altLang="ru-RU" sz="1400" dirty="0" smtClean="0">
                <a:solidFill>
                  <a:schemeClr val="tx2"/>
                </a:solidFill>
              </a:rPr>
              <a:t>телефону.</a:t>
            </a:r>
            <a:endParaRPr lang="ru-RU" altLang="ru-RU" sz="1400" dirty="0">
              <a:solidFill>
                <a:schemeClr val="tx2"/>
              </a:solidFill>
            </a:endParaRPr>
          </a:p>
          <a:p>
            <a:pPr algn="just" eaLnBrk="1" hangingPunct="1"/>
            <a:endParaRPr lang="ru-RU" altLang="ru-RU" sz="20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strek\Desktop\proect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9" y="5445224"/>
            <a:ext cx="4529311" cy="1369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5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России 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26.12.2016 № 1498 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18487" cy="4032448"/>
          </a:xfrm>
        </p:spPr>
        <p:txBody>
          <a:bodyPr>
            <a:noAutofit/>
          </a:bodyPr>
          <a:lstStyle/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И</a:t>
            </a:r>
            <a:r>
              <a:rPr lang="ru-RU" altLang="ru-RU" sz="1400" dirty="0" smtClean="0">
                <a:solidFill>
                  <a:schemeClr val="tx2"/>
                </a:solidFill>
              </a:rPr>
              <a:t>зменены </a:t>
            </a:r>
            <a:r>
              <a:rPr lang="ru-RU" altLang="ru-RU" sz="1400" dirty="0">
                <a:solidFill>
                  <a:schemeClr val="tx2"/>
                </a:solidFill>
              </a:rPr>
              <a:t>сроки проверки достоверности квартирных приборов учета, исполнитель вправе 1 раз в 3 месяца проверить достоверность передаваемых потребителем сведений (было 1 раз в 6 месяцев). </a:t>
            </a:r>
            <a:endParaRPr lang="ru-RU" altLang="ru-RU" sz="1400" dirty="0" smtClean="0">
              <a:solidFill>
                <a:schemeClr val="tx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Исполнитель имеет право при вводе прибора учета в эксплуатацию устанавливать антимагнитные пломбы, а также устройства, позволяющие фиксировать факт несанкционированного вмешательства в работу прибора учета. </a:t>
            </a:r>
            <a:endParaRPr lang="ru-RU" altLang="ru-RU" sz="1400" dirty="0" smtClean="0">
              <a:solidFill>
                <a:schemeClr val="tx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Добавлены положения, устанавливающие в случае непогашения задолженности возможность ограничения и приостановления коммунальной услуги кроме отопления и холодного водоснабжения. При этом расходы Исполнителя, связанные с введением ограничения и возобновлением предоставления коммунальной услуги подлежат возмещению за счет потребителя</a:t>
            </a:r>
            <a:r>
              <a:rPr lang="ru-RU" altLang="ru-RU" sz="1400" dirty="0" smtClean="0">
                <a:solidFill>
                  <a:schemeClr val="tx2"/>
                </a:solidFill>
              </a:rPr>
              <a:t>. В случае задолженности более чем 2 месяца, достаточно за 20 дней до отключения уведомить должника об этом путем телефонного звонка с записью разговора, сообщением по </a:t>
            </a:r>
            <a:r>
              <a:rPr lang="en-US" altLang="ru-RU" sz="1400" dirty="0" smtClean="0">
                <a:solidFill>
                  <a:schemeClr val="tx2"/>
                </a:solidFill>
              </a:rPr>
              <a:t>Email</a:t>
            </a:r>
            <a:r>
              <a:rPr lang="ru-RU" altLang="ru-RU" sz="1400" dirty="0" smtClean="0">
                <a:solidFill>
                  <a:schemeClr val="tx2"/>
                </a:solidFill>
              </a:rPr>
              <a:t> или через личный кабинет в ГИС ЖКХ или на официальной странице УК/ТСЖ в </a:t>
            </a:r>
            <a:r>
              <a:rPr lang="en-US" altLang="ru-RU" sz="1400" dirty="0" smtClean="0">
                <a:solidFill>
                  <a:schemeClr val="tx2"/>
                </a:solidFill>
              </a:rPr>
              <a:t>Internet</a:t>
            </a:r>
            <a:r>
              <a:rPr lang="ru-RU" altLang="ru-RU" sz="1400" dirty="0" smtClean="0">
                <a:solidFill>
                  <a:schemeClr val="tx2"/>
                </a:solidFill>
              </a:rPr>
              <a:t>.</a:t>
            </a:r>
          </a:p>
          <a:p>
            <a:pPr marL="180975" indent="-180975" algn="just">
              <a:buFont typeface="Wingdings" panose="05000000000000000000" pitchFamily="2" charset="2"/>
              <a:buChar char="ü"/>
            </a:pPr>
            <a:r>
              <a:rPr lang="ru-RU" altLang="ru-RU" sz="1400" dirty="0">
                <a:solidFill>
                  <a:schemeClr val="tx2"/>
                </a:solidFill>
              </a:rPr>
              <a:t>Н</a:t>
            </a:r>
            <a:r>
              <a:rPr lang="ru-RU" altLang="ru-RU" sz="1400" dirty="0" smtClean="0">
                <a:solidFill>
                  <a:schemeClr val="tx2"/>
                </a:solidFill>
              </a:rPr>
              <a:t>е </a:t>
            </a:r>
            <a:r>
              <a:rPr lang="ru-RU" altLang="ru-RU" sz="1400" dirty="0">
                <a:solidFill>
                  <a:schemeClr val="tx2"/>
                </a:solidFill>
              </a:rPr>
              <a:t>позднее 1 июня 2017 г. </a:t>
            </a:r>
            <a:r>
              <a:rPr lang="ru-RU" altLang="ru-RU" sz="1400" dirty="0" smtClean="0">
                <a:solidFill>
                  <a:schemeClr val="tx2"/>
                </a:solidFill>
              </a:rPr>
              <a:t>будут утверждены </a:t>
            </a:r>
            <a:r>
              <a:rPr lang="ru-RU" altLang="ru-RU" sz="1400" dirty="0">
                <a:solidFill>
                  <a:schemeClr val="tx2"/>
                </a:solidFill>
              </a:rPr>
              <a:t>нормативы потребления холодной воды, горячей воды, отведения сточных вод, электрической энергии в целях содержания общего имущества в многоквартирном </a:t>
            </a:r>
            <a:r>
              <a:rPr lang="ru-RU" altLang="ru-RU" sz="1400" dirty="0" smtClean="0">
                <a:solidFill>
                  <a:schemeClr val="tx2"/>
                </a:solidFill>
              </a:rPr>
              <a:t>доме.</a:t>
            </a:r>
            <a:endParaRPr lang="ru-RU" altLang="ru-RU" sz="1400" dirty="0">
              <a:solidFill>
                <a:schemeClr val="tx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ü"/>
            </a:pPr>
            <a:endParaRPr lang="ru-RU" altLang="ru-RU" sz="14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strek\Desktop\proect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9" y="5445224"/>
            <a:ext cx="4529311" cy="1369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44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ГИС ЖКХ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Государственная Информационная Система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405112" cy="338437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just" defTabSz="361950">
              <a:buNone/>
            </a:pPr>
            <a:r>
              <a:rPr lang="ru-RU" sz="1400" dirty="0" smtClean="0">
                <a:solidFill>
                  <a:schemeClr val="tx2"/>
                </a:solidFill>
              </a:rPr>
              <a:t>	Федеральный </a:t>
            </a:r>
            <a:r>
              <a:rPr lang="ru-RU" sz="1400" dirty="0">
                <a:solidFill>
                  <a:schemeClr val="tx2"/>
                </a:solidFill>
              </a:rPr>
              <a:t>Закон №209-ФЗ от 21.07.2014 «О государственной информационной системе жилищно-коммунального хозяйства</a:t>
            </a:r>
            <a:r>
              <a:rPr lang="ru-RU" sz="1400" dirty="0" smtClean="0">
                <a:solidFill>
                  <a:schemeClr val="tx2"/>
                </a:solidFill>
              </a:rPr>
              <a:t>».</a:t>
            </a:r>
            <a:endParaRPr lang="ru-RU" sz="14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ru-RU" sz="1400" dirty="0" smtClean="0">
              <a:solidFill>
                <a:schemeClr val="tx2"/>
              </a:solidFill>
            </a:endParaRPr>
          </a:p>
          <a:p>
            <a:pPr marL="0" indent="0" algn="just">
              <a:buNone/>
              <a:tabLst>
                <a:tab pos="361950" algn="l"/>
              </a:tabLst>
            </a:pPr>
            <a:r>
              <a:rPr lang="ru-RU" sz="1400" dirty="0" smtClean="0">
                <a:solidFill>
                  <a:schemeClr val="tx2"/>
                </a:solidFill>
              </a:rPr>
              <a:t>	С 1 июля 2016 </a:t>
            </a:r>
            <a:r>
              <a:rPr lang="ru-RU" sz="1400" dirty="0">
                <a:solidFill>
                  <a:schemeClr val="tx2"/>
                </a:solidFill>
              </a:rPr>
              <a:t>г. </a:t>
            </a:r>
            <a:r>
              <a:rPr lang="ru-RU" sz="1400" dirty="0" smtClean="0">
                <a:solidFill>
                  <a:schemeClr val="tx2"/>
                </a:solidFill>
              </a:rPr>
              <a:t>все показания с приборов </a:t>
            </a:r>
            <a:r>
              <a:rPr lang="ru-RU" sz="1400" dirty="0">
                <a:solidFill>
                  <a:schemeClr val="tx2"/>
                </a:solidFill>
              </a:rPr>
              <a:t>общедомового </a:t>
            </a:r>
            <a:r>
              <a:rPr lang="ru-RU" sz="1400" dirty="0" smtClean="0">
                <a:solidFill>
                  <a:schemeClr val="tx2"/>
                </a:solidFill>
              </a:rPr>
              <a:t>учёта должны передаваться в информационную </a:t>
            </a:r>
            <a:r>
              <a:rPr lang="ru-RU" sz="1400" dirty="0">
                <a:solidFill>
                  <a:schemeClr val="tx2"/>
                </a:solidFill>
              </a:rPr>
              <a:t>систему ГИС </a:t>
            </a:r>
            <a:r>
              <a:rPr lang="ru-RU" sz="1400" dirty="0" smtClean="0">
                <a:solidFill>
                  <a:schemeClr val="tx2"/>
                </a:solidFill>
              </a:rPr>
              <a:t>ЖКХ.</a:t>
            </a:r>
          </a:p>
          <a:p>
            <a:pPr marL="0" indent="0" algn="just">
              <a:buNone/>
            </a:pPr>
            <a:endParaRPr lang="ru-RU" sz="1400" dirty="0">
              <a:solidFill>
                <a:schemeClr val="tx2"/>
              </a:solidFill>
            </a:endParaRPr>
          </a:p>
          <a:p>
            <a:pPr marL="0" indent="0" algn="just">
              <a:buNone/>
              <a:tabLst>
                <a:tab pos="361950" algn="l"/>
              </a:tabLst>
            </a:pPr>
            <a:r>
              <a:rPr lang="ru-RU" sz="1400" dirty="0" smtClean="0">
                <a:solidFill>
                  <a:schemeClr val="tx2"/>
                </a:solidFill>
              </a:rPr>
              <a:t>	За нарушение порядка </a:t>
            </a:r>
            <a:r>
              <a:rPr lang="ru-RU" sz="1400" dirty="0">
                <a:solidFill>
                  <a:schemeClr val="tx2"/>
                </a:solidFill>
              </a:rPr>
              <a:t>размещения информации в государственной информационной системе жилищно-коммунального </a:t>
            </a:r>
            <a:r>
              <a:rPr lang="ru-RU" sz="1400" dirty="0" smtClean="0">
                <a:solidFill>
                  <a:schemeClr val="tx2"/>
                </a:solidFill>
              </a:rPr>
              <a:t>хозяйства с 1 января 2018 г. предусмотрено наказание в порядке ст. </a:t>
            </a:r>
            <a:r>
              <a:rPr lang="ru-RU" sz="1400" dirty="0">
                <a:solidFill>
                  <a:schemeClr val="tx2"/>
                </a:solidFill>
              </a:rPr>
              <a:t>13.19.1.</a:t>
            </a:r>
            <a:r>
              <a:rPr lang="ru-RU" sz="1400" dirty="0" smtClean="0">
                <a:solidFill>
                  <a:schemeClr val="tx2"/>
                </a:solidFill>
              </a:rPr>
              <a:t> КоАП РФ.</a:t>
            </a:r>
          </a:p>
          <a:p>
            <a:pPr marL="0" indent="0" algn="just">
              <a:buNone/>
              <a:tabLst>
                <a:tab pos="361950" algn="l"/>
              </a:tabLst>
            </a:pPr>
            <a:r>
              <a:rPr lang="ru-RU" sz="1400" dirty="0">
                <a:solidFill>
                  <a:schemeClr val="tx2"/>
                </a:solidFill>
              </a:rPr>
              <a:t>ч</a:t>
            </a:r>
            <a:r>
              <a:rPr lang="ru-RU" sz="1400" dirty="0" smtClean="0">
                <a:solidFill>
                  <a:schemeClr val="tx2"/>
                </a:solidFill>
              </a:rPr>
              <a:t>. 1 Влечет </a:t>
            </a:r>
            <a:r>
              <a:rPr lang="ru-RU" sz="1400" dirty="0">
                <a:solidFill>
                  <a:schemeClr val="tx2"/>
                </a:solidFill>
              </a:rPr>
              <a:t>наложение административного штрафа на должностных лиц в размере тридцати тысяч рублей; на юридических лиц - двухсот тысяч рублей.</a:t>
            </a:r>
          </a:p>
          <a:p>
            <a:pPr marL="0" indent="0" algn="just">
              <a:buNone/>
              <a:tabLst>
                <a:tab pos="361950" algn="l"/>
              </a:tabLst>
            </a:pPr>
            <a:r>
              <a:rPr lang="ru-RU" sz="1400" dirty="0">
                <a:solidFill>
                  <a:schemeClr val="tx2"/>
                </a:solidFill>
              </a:rPr>
              <a:t>ч. 2 </a:t>
            </a:r>
            <a:r>
              <a:rPr lang="ru-RU" sz="1400" dirty="0" smtClean="0">
                <a:solidFill>
                  <a:schemeClr val="tx2"/>
                </a:solidFill>
              </a:rPr>
              <a:t>Влечет </a:t>
            </a:r>
            <a:r>
              <a:rPr lang="ru-RU" sz="1400" dirty="0">
                <a:solidFill>
                  <a:schemeClr val="tx2"/>
                </a:solidFill>
              </a:rPr>
              <a:t>наложение административного штрафа в размере двухсот тысяч рублей.</a:t>
            </a:r>
          </a:p>
          <a:p>
            <a:pPr marL="0" indent="0" algn="just">
              <a:buNone/>
              <a:tabLst>
                <a:tab pos="180975" algn="l"/>
              </a:tabLst>
            </a:pPr>
            <a:r>
              <a:rPr lang="ru-RU" sz="1400" dirty="0">
                <a:solidFill>
                  <a:schemeClr val="tx2"/>
                </a:solidFill>
              </a:rPr>
              <a:t>ч</a:t>
            </a:r>
            <a:r>
              <a:rPr lang="ru-RU" sz="1400" dirty="0" smtClean="0">
                <a:solidFill>
                  <a:schemeClr val="tx2"/>
                </a:solidFill>
              </a:rPr>
              <a:t>. 3 Влечет </a:t>
            </a:r>
            <a:r>
              <a:rPr lang="ru-RU" sz="1400" dirty="0">
                <a:solidFill>
                  <a:schemeClr val="tx2"/>
                </a:solidFill>
              </a:rPr>
              <a:t>наложение административного штрафа на должностных лиц в размере тридцати тысяч рублей; на юридических лиц - двухсот тысяч рублей</a:t>
            </a:r>
            <a:r>
              <a:rPr lang="ru-RU" sz="1400" dirty="0" smtClean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buNone/>
              <a:tabLst>
                <a:tab pos="361950" algn="l"/>
              </a:tabLst>
            </a:pPr>
            <a:r>
              <a:rPr lang="ru-RU" sz="1400" dirty="0" smtClean="0">
                <a:solidFill>
                  <a:schemeClr val="tx2"/>
                </a:solidFill>
              </a:rPr>
              <a:t>ч. </a:t>
            </a:r>
            <a:r>
              <a:rPr lang="ru-RU" sz="1400" dirty="0">
                <a:solidFill>
                  <a:schemeClr val="tx2"/>
                </a:solidFill>
              </a:rPr>
              <a:t>4 </a:t>
            </a:r>
            <a:r>
              <a:rPr lang="ru-RU" sz="1400" dirty="0" smtClean="0">
                <a:solidFill>
                  <a:schemeClr val="tx2"/>
                </a:solidFill>
              </a:rPr>
              <a:t>Влечет </a:t>
            </a:r>
            <a:r>
              <a:rPr lang="ru-RU" sz="1400" dirty="0">
                <a:solidFill>
                  <a:schemeClr val="tx2"/>
                </a:solidFill>
              </a:rPr>
              <a:t>дисквалификацию на срок от одного года до трех лет.</a:t>
            </a:r>
          </a:p>
          <a:p>
            <a:pPr marL="0" indent="0" algn="just">
              <a:buNone/>
            </a:pPr>
            <a:endParaRPr lang="ru-RU" sz="1400" dirty="0" smtClean="0">
              <a:solidFill>
                <a:schemeClr val="tx2"/>
              </a:solidFill>
            </a:endParaRPr>
          </a:p>
          <a:p>
            <a:pPr marL="0" indent="0" algn="just" eaLnBrk="1" hangingPunct="1">
              <a:buNone/>
            </a:pPr>
            <a:endParaRPr lang="ru-RU" altLang="ru-RU" sz="1400" dirty="0" smtClean="0">
              <a:solidFill>
                <a:schemeClr val="tx2"/>
              </a:solidFill>
            </a:endParaRPr>
          </a:p>
          <a:p>
            <a:pPr marL="0" indent="0" algn="just" eaLnBrk="1" hangingPunct="1">
              <a:buNone/>
            </a:pPr>
            <a:endParaRPr lang="ru-RU" altLang="ru-RU" sz="14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strek\Desktop\-------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" y="4869160"/>
            <a:ext cx="5939790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07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 показаний с территориально-распределённых объектов</a:t>
            </a: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strek\Desktop\schema3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51520" y="5517232"/>
            <a:ext cx="55446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Сбор показаний </a:t>
            </a:r>
            <a:r>
              <a:rPr lang="ru-RU" sz="1600" dirty="0" smtClean="0">
                <a:solidFill>
                  <a:schemeClr val="tx2"/>
                </a:solidFill>
              </a:rPr>
              <a:t>осуществляется </a:t>
            </a:r>
            <a:r>
              <a:rPr lang="ru-RU" sz="1600" dirty="0">
                <a:solidFill>
                  <a:schemeClr val="tx2"/>
                </a:solidFill>
              </a:rPr>
              <a:t>через локальную сеть или Интернет с помощью преобразователей интерфейсов.</a:t>
            </a:r>
          </a:p>
          <a:p>
            <a:endParaRPr lang="ru-RU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97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подключения цифровых счётчиков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471" y="5160094"/>
            <a:ext cx="64657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Сбор </a:t>
            </a:r>
            <a:r>
              <a:rPr lang="ru-RU" sz="1600" dirty="0">
                <a:solidFill>
                  <a:schemeClr val="tx2"/>
                </a:solidFill>
              </a:rPr>
              <a:t>показаний </a:t>
            </a:r>
            <a:r>
              <a:rPr lang="ru-RU" sz="1600" dirty="0" smtClean="0">
                <a:solidFill>
                  <a:schemeClr val="tx2"/>
                </a:solidFill>
              </a:rPr>
              <a:t>с цифровых </a:t>
            </a:r>
            <a:r>
              <a:rPr lang="ru-RU" sz="1600" dirty="0">
                <a:solidFill>
                  <a:schemeClr val="tx2"/>
                </a:solidFill>
              </a:rPr>
              <a:t>приборов </a:t>
            </a:r>
            <a:r>
              <a:rPr lang="ru-RU" sz="1600" dirty="0" smtClean="0">
                <a:solidFill>
                  <a:schemeClr val="tx2"/>
                </a:solidFill>
              </a:rPr>
              <a:t>учёта </a:t>
            </a:r>
            <a:r>
              <a:rPr lang="ru-RU" sz="1600" dirty="0">
                <a:solidFill>
                  <a:schemeClr val="tx2"/>
                </a:solidFill>
              </a:rPr>
              <a:t>осуществляется путем подключения счетчиков к </a:t>
            </a:r>
            <a:r>
              <a:rPr lang="ru-RU" sz="1600" dirty="0" smtClean="0">
                <a:solidFill>
                  <a:schemeClr val="tx2"/>
                </a:solidFill>
              </a:rPr>
              <a:t>компьютеру </a:t>
            </a:r>
            <a:r>
              <a:rPr lang="ru-RU" sz="1600" dirty="0">
                <a:solidFill>
                  <a:schemeClr val="tx2"/>
                </a:solidFill>
              </a:rPr>
              <a:t>с </a:t>
            </a:r>
            <a:r>
              <a:rPr lang="ru-RU" sz="1600" dirty="0" smtClean="0">
                <a:solidFill>
                  <a:schemeClr val="tx2"/>
                </a:solidFill>
              </a:rPr>
              <a:t>установленной программой АРМ </a:t>
            </a:r>
            <a:r>
              <a:rPr lang="ru-RU" sz="1600" dirty="0">
                <a:solidFill>
                  <a:schemeClr val="tx2"/>
                </a:solidFill>
              </a:rPr>
              <a:t>«Ресурс» через соответствующий преобразователь </a:t>
            </a:r>
            <a:r>
              <a:rPr lang="ru-RU" sz="1600" dirty="0" smtClean="0">
                <a:solidFill>
                  <a:schemeClr val="tx2"/>
                </a:solidFill>
              </a:rPr>
              <a:t>интерфейса.</a:t>
            </a:r>
            <a:endParaRPr lang="ru-RU" sz="1600" dirty="0">
              <a:solidFill>
                <a:schemeClr val="tx2"/>
              </a:solidFill>
            </a:endParaRPr>
          </a:p>
          <a:p>
            <a:pPr algn="just"/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5122" name="Picture 2" descr="C:\Users\strek\Desktop\схемы\цифровые счетчи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12431"/>
            <a:ext cx="8993212" cy="350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37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 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подключении 100 цифровых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счётчиков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schema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21135" cy="172819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6471" y="3212976"/>
            <a:ext cx="86061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АРМ «Ресурс»  исп. </a:t>
            </a:r>
            <a:r>
              <a:rPr lang="ru-RU" sz="1600" dirty="0" smtClean="0">
                <a:solidFill>
                  <a:schemeClr val="tx2"/>
                </a:solidFill>
              </a:rPr>
              <a:t>10 – 1 450 р. </a:t>
            </a:r>
            <a:r>
              <a:rPr lang="ru-RU" sz="1600" i="1" dirty="0" smtClean="0">
                <a:solidFill>
                  <a:schemeClr val="tx2"/>
                </a:solidFill>
              </a:rPr>
              <a:t>(ключ)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АРМ «Ресурс» плюс 100 – 14 500 р. </a:t>
            </a:r>
            <a:r>
              <a:rPr lang="ru-RU" sz="1600" i="1" dirty="0">
                <a:solidFill>
                  <a:schemeClr val="tx2"/>
                </a:solidFill>
              </a:rPr>
              <a:t>(программный модуль на 100 счётчиков)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</a:t>
            </a:r>
            <a:r>
              <a:rPr lang="en-US" sz="1600" dirty="0" smtClean="0">
                <a:solidFill>
                  <a:schemeClr val="tx2"/>
                </a:solidFill>
              </a:rPr>
              <a:t>USB</a:t>
            </a:r>
            <a:r>
              <a:rPr lang="ru-RU" sz="1600" dirty="0" smtClean="0">
                <a:solidFill>
                  <a:schemeClr val="tx2"/>
                </a:solidFill>
              </a:rPr>
              <a:t> – 1 453 р. </a:t>
            </a:r>
            <a:r>
              <a:rPr lang="ru-RU" sz="1600" i="1" dirty="0" smtClean="0">
                <a:solidFill>
                  <a:schemeClr val="tx2"/>
                </a:solidFill>
              </a:rPr>
              <a:t>(преобразователь интерфейса)</a:t>
            </a:r>
          </a:p>
          <a:p>
            <a:pPr algn="just"/>
            <a:endParaRPr lang="ru-RU" sz="16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2"/>
                </a:solidFill>
              </a:rPr>
              <a:t>ИТОГО: 17 403 р.</a:t>
            </a:r>
            <a:r>
              <a:rPr lang="ru-RU" sz="1600" i="1" dirty="0" smtClean="0">
                <a:solidFill>
                  <a:schemeClr val="tx2"/>
                </a:solidFill>
              </a:rPr>
              <a:t>/100 = 174,03 р. за 1 счётчик</a:t>
            </a:r>
          </a:p>
          <a:p>
            <a:pPr algn="just"/>
            <a:endParaRPr lang="ru-RU" sz="1600" i="1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i="1" dirty="0" smtClean="0">
                <a:solidFill>
                  <a:schemeClr val="tx2"/>
                </a:solidFill>
              </a:rPr>
              <a:t>Средняя стоимость 1ф. эл. счётчика со встроенным интерфейсом </a:t>
            </a:r>
            <a:r>
              <a:rPr lang="en-US" sz="1600" i="1" dirty="0" smtClean="0">
                <a:solidFill>
                  <a:schemeClr val="tx2"/>
                </a:solidFill>
              </a:rPr>
              <a:t>RS485</a:t>
            </a:r>
            <a:r>
              <a:rPr lang="ru-RU" sz="1600" i="1" dirty="0" smtClean="0">
                <a:solidFill>
                  <a:schemeClr val="tx2"/>
                </a:solidFill>
              </a:rPr>
              <a:t> = 2 500 р.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1ф. эл. счётчика </a:t>
            </a:r>
            <a:r>
              <a:rPr lang="ru-RU" sz="1600" i="1" dirty="0" smtClean="0">
                <a:solidFill>
                  <a:schemeClr val="tx2"/>
                </a:solidFill>
              </a:rPr>
              <a:t>с </a:t>
            </a:r>
            <a:r>
              <a:rPr lang="en-US" sz="1600" i="1" dirty="0">
                <a:solidFill>
                  <a:schemeClr val="tx2"/>
                </a:solidFill>
              </a:rPr>
              <a:t>RS485</a:t>
            </a:r>
            <a:r>
              <a:rPr lang="ru-RU" sz="1600" i="1" dirty="0">
                <a:solidFill>
                  <a:schemeClr val="tx2"/>
                </a:solidFill>
              </a:rPr>
              <a:t> </a:t>
            </a:r>
            <a:r>
              <a:rPr lang="ru-RU" sz="1600" i="1" dirty="0" smtClean="0">
                <a:solidFill>
                  <a:schemeClr val="tx2"/>
                </a:solidFill>
              </a:rPr>
              <a:t>и реле отключения = 3 400 р. 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</a:t>
            </a:r>
            <a:r>
              <a:rPr lang="ru-RU" sz="1600" i="1" dirty="0" smtClean="0">
                <a:solidFill>
                  <a:schemeClr val="tx2"/>
                </a:solidFill>
              </a:rPr>
              <a:t>3ф</a:t>
            </a:r>
            <a:r>
              <a:rPr lang="ru-RU" sz="1600" i="1" dirty="0">
                <a:solidFill>
                  <a:schemeClr val="tx2"/>
                </a:solidFill>
              </a:rPr>
              <a:t>. эл. счётчика со встроенным интерфейсом </a:t>
            </a:r>
            <a:r>
              <a:rPr lang="en-US" sz="1600" i="1" dirty="0">
                <a:solidFill>
                  <a:schemeClr val="tx2"/>
                </a:solidFill>
              </a:rPr>
              <a:t>RS485</a:t>
            </a:r>
            <a:r>
              <a:rPr lang="ru-RU" sz="1600" i="1" dirty="0">
                <a:solidFill>
                  <a:schemeClr val="tx2"/>
                </a:solidFill>
              </a:rPr>
              <a:t> = </a:t>
            </a:r>
            <a:r>
              <a:rPr lang="ru-RU" sz="1600" i="1" dirty="0" smtClean="0">
                <a:solidFill>
                  <a:schemeClr val="tx2"/>
                </a:solidFill>
              </a:rPr>
              <a:t>6 300 </a:t>
            </a:r>
            <a:r>
              <a:rPr lang="ru-RU" sz="1600" i="1" dirty="0">
                <a:solidFill>
                  <a:schemeClr val="tx2"/>
                </a:solidFill>
              </a:rPr>
              <a:t>р</a:t>
            </a:r>
            <a:r>
              <a:rPr lang="ru-RU" sz="1600" i="1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3ф. эл. счётчика </a:t>
            </a:r>
            <a:r>
              <a:rPr lang="ru-RU" sz="1600" i="1" dirty="0" smtClean="0">
                <a:solidFill>
                  <a:schemeClr val="tx2"/>
                </a:solidFill>
              </a:rPr>
              <a:t>с </a:t>
            </a:r>
            <a:r>
              <a:rPr lang="en-US" sz="1600" i="1" dirty="0" smtClean="0">
                <a:solidFill>
                  <a:schemeClr val="tx2"/>
                </a:solidFill>
              </a:rPr>
              <a:t>RS485</a:t>
            </a:r>
            <a:r>
              <a:rPr lang="ru-RU" sz="1600" i="1" dirty="0" smtClean="0">
                <a:solidFill>
                  <a:schemeClr val="tx2"/>
                </a:solidFill>
              </a:rPr>
              <a:t> и реле отключения </a:t>
            </a:r>
            <a:r>
              <a:rPr lang="ru-RU" sz="1600" i="1" dirty="0">
                <a:solidFill>
                  <a:schemeClr val="tx2"/>
                </a:solidFill>
              </a:rPr>
              <a:t>= </a:t>
            </a:r>
            <a:r>
              <a:rPr lang="ru-RU" sz="1600" i="1" dirty="0" smtClean="0">
                <a:solidFill>
                  <a:schemeClr val="tx2"/>
                </a:solidFill>
              </a:rPr>
              <a:t>7 600 </a:t>
            </a:r>
            <a:r>
              <a:rPr lang="ru-RU" sz="1600" i="1" dirty="0">
                <a:solidFill>
                  <a:schemeClr val="tx2"/>
                </a:solidFill>
              </a:rPr>
              <a:t>р.</a:t>
            </a:r>
            <a:endParaRPr lang="ru-RU" sz="1600" i="1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i="1" dirty="0" smtClean="0">
                <a:solidFill>
                  <a:schemeClr val="tx2"/>
                </a:solidFill>
              </a:rPr>
              <a:t>Средняя стоимость работ по монтажу и настройке АСКУЭ = 2 000 р. 1 кв.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Кабель ШВВП 2х0,75 – 10 000 р. за км. </a:t>
            </a:r>
          </a:p>
          <a:p>
            <a:pPr algn="just"/>
            <a:endParaRPr lang="ru-RU" sz="1600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16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платы нет</a:t>
            </a:r>
          </a:p>
          <a:p>
            <a:pPr algn="just"/>
            <a:endParaRPr lang="ru-RU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6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подключении 100 цифровых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счётчиков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Схема Ресур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71" y="1412776"/>
            <a:ext cx="8606184" cy="18722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6471" y="3069535"/>
            <a:ext cx="86061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АРМ «Ресурс»  исп. </a:t>
            </a:r>
            <a:r>
              <a:rPr lang="ru-RU" sz="1600" dirty="0" smtClean="0">
                <a:solidFill>
                  <a:schemeClr val="tx2"/>
                </a:solidFill>
              </a:rPr>
              <a:t>10 – 1 450 р. </a:t>
            </a:r>
            <a:r>
              <a:rPr lang="ru-RU" sz="1600" i="1" dirty="0" smtClean="0">
                <a:solidFill>
                  <a:schemeClr val="tx2"/>
                </a:solidFill>
              </a:rPr>
              <a:t>(ключ)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АРМ «Ресурс» плюс 100 – 14 500 р. </a:t>
            </a:r>
            <a:r>
              <a:rPr lang="ru-RU" sz="1600" i="1" dirty="0">
                <a:solidFill>
                  <a:schemeClr val="tx2"/>
                </a:solidFill>
              </a:rPr>
              <a:t>(программный модуль на 100 счётчиков)</a:t>
            </a:r>
          </a:p>
          <a:p>
            <a:pPr algn="just"/>
            <a:r>
              <a:rPr lang="en-US" sz="1600" dirty="0" smtClean="0">
                <a:solidFill>
                  <a:schemeClr val="tx2"/>
                </a:solidFill>
              </a:rPr>
              <a:t>C2000-Ethernet</a:t>
            </a:r>
            <a:r>
              <a:rPr lang="ru-RU" sz="1600" dirty="0" smtClean="0">
                <a:solidFill>
                  <a:schemeClr val="tx2"/>
                </a:solidFill>
              </a:rPr>
              <a:t>– 2 144 р. </a:t>
            </a:r>
            <a:r>
              <a:rPr lang="ru-RU" sz="1600" i="1" dirty="0" smtClean="0">
                <a:solidFill>
                  <a:schemeClr val="tx2"/>
                </a:solidFill>
              </a:rPr>
              <a:t>(преобразователь интерфейса)</a:t>
            </a:r>
          </a:p>
          <a:p>
            <a:pPr algn="just"/>
            <a:endParaRPr lang="ru-RU" sz="16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2"/>
                </a:solidFill>
              </a:rPr>
              <a:t>ИТОГО: 18 094 р.</a:t>
            </a:r>
            <a:r>
              <a:rPr lang="ru-RU" sz="1600" i="1" dirty="0" smtClean="0">
                <a:solidFill>
                  <a:schemeClr val="tx2"/>
                </a:solidFill>
              </a:rPr>
              <a:t>/100 = 180,94 р. за 1 счётчик</a:t>
            </a:r>
          </a:p>
          <a:p>
            <a:pPr algn="just"/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1ф. эл. счётчика со встроенным интерфейсом </a:t>
            </a:r>
            <a:r>
              <a:rPr lang="en-US" sz="1600" i="1" dirty="0">
                <a:solidFill>
                  <a:schemeClr val="tx2"/>
                </a:solidFill>
              </a:rPr>
              <a:t>RS485</a:t>
            </a:r>
            <a:r>
              <a:rPr lang="ru-RU" sz="1600" i="1" dirty="0">
                <a:solidFill>
                  <a:schemeClr val="tx2"/>
                </a:solidFill>
              </a:rPr>
              <a:t> = 2 500 р</a:t>
            </a:r>
            <a:r>
              <a:rPr lang="ru-RU" sz="1600" i="1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1ф. эл. счётчика с </a:t>
            </a:r>
            <a:r>
              <a:rPr lang="en-US" sz="1600" i="1" dirty="0">
                <a:solidFill>
                  <a:schemeClr val="tx2"/>
                </a:solidFill>
              </a:rPr>
              <a:t>RS485</a:t>
            </a:r>
            <a:r>
              <a:rPr lang="ru-RU" sz="1600" i="1" dirty="0">
                <a:solidFill>
                  <a:schemeClr val="tx2"/>
                </a:solidFill>
              </a:rPr>
              <a:t> и реле отключения = 3 400 р. </a:t>
            </a:r>
          </a:p>
          <a:p>
            <a:pPr algn="just"/>
            <a:r>
              <a:rPr lang="ru-RU" sz="1600" i="1" dirty="0" smtClean="0">
                <a:solidFill>
                  <a:schemeClr val="tx2"/>
                </a:solidFill>
              </a:rPr>
              <a:t>Средняя </a:t>
            </a:r>
            <a:r>
              <a:rPr lang="ru-RU" sz="1600" i="1" dirty="0">
                <a:solidFill>
                  <a:schemeClr val="tx2"/>
                </a:solidFill>
              </a:rPr>
              <a:t>стоимость 3ф. эл. счётчика со встроенным интерфейсом </a:t>
            </a:r>
            <a:r>
              <a:rPr lang="en-US" sz="1600" i="1" dirty="0">
                <a:solidFill>
                  <a:schemeClr val="tx2"/>
                </a:solidFill>
              </a:rPr>
              <a:t>RS485</a:t>
            </a:r>
            <a:r>
              <a:rPr lang="ru-RU" sz="1600" i="1" dirty="0">
                <a:solidFill>
                  <a:schemeClr val="tx2"/>
                </a:solidFill>
              </a:rPr>
              <a:t> = 6 300 р</a:t>
            </a:r>
            <a:r>
              <a:rPr lang="ru-RU" sz="1600" i="1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3ф. эл. счётчика с </a:t>
            </a:r>
            <a:r>
              <a:rPr lang="en-US" sz="1600" i="1" dirty="0">
                <a:solidFill>
                  <a:schemeClr val="tx2"/>
                </a:solidFill>
              </a:rPr>
              <a:t>RS485</a:t>
            </a:r>
            <a:r>
              <a:rPr lang="ru-RU" sz="1600" i="1" dirty="0">
                <a:solidFill>
                  <a:schemeClr val="tx2"/>
                </a:solidFill>
              </a:rPr>
              <a:t> и реле отключения = 7 600 р</a:t>
            </a:r>
            <a:r>
              <a:rPr lang="ru-RU" sz="1600" i="1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работ по монтажу и настройке АСКУЭ = 2 000 р. 1 кв.</a:t>
            </a:r>
          </a:p>
          <a:p>
            <a:pPr algn="just"/>
            <a:r>
              <a:rPr lang="ru-RU" sz="1600" i="1" dirty="0" smtClean="0">
                <a:solidFill>
                  <a:schemeClr val="tx2"/>
                </a:solidFill>
              </a:rPr>
              <a:t>Кабель </a:t>
            </a:r>
            <a:r>
              <a:rPr lang="ru-RU" sz="1600" i="1" dirty="0">
                <a:solidFill>
                  <a:schemeClr val="tx2"/>
                </a:solidFill>
              </a:rPr>
              <a:t>ШВВП 2х0,75 – 10 000 р. за км. </a:t>
            </a:r>
            <a:endParaRPr lang="ru-RU" sz="1600" i="1" dirty="0" smtClean="0">
              <a:solidFill>
                <a:schemeClr val="tx2"/>
              </a:solidFill>
            </a:endParaRPr>
          </a:p>
          <a:p>
            <a:pPr algn="just"/>
            <a:endParaRPr lang="ru-RU" sz="1600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16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</a:t>
            </a:r>
            <a:r>
              <a:rPr lang="ru-RU" sz="1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платы нет</a:t>
            </a:r>
            <a:endParaRPr lang="ru-RU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7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компании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2756" y="1844824"/>
            <a:ext cx="8218487" cy="266429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tabLst>
                <a:tab pos="446088" algn="l"/>
              </a:tabLst>
            </a:pPr>
            <a:r>
              <a:rPr lang="ru-RU" sz="1800" dirty="0" smtClean="0">
                <a:solidFill>
                  <a:schemeClr val="tx2"/>
                </a:solidFill>
              </a:rPr>
              <a:t>	ЗАО </a:t>
            </a:r>
            <a:r>
              <a:rPr lang="ru-RU" sz="1800" dirty="0">
                <a:solidFill>
                  <a:schemeClr val="tx2"/>
                </a:solidFill>
              </a:rPr>
              <a:t>НВП «Болид» – это 100% Российская компания и лидер в разработке интегрированных систем безопасности и автоматизации. Наши системы стали одними из самых распространённых в России. Более 100 конкурсных наград за инновационные продукты получены на престижных международных выставках: IFSEC, MIPS, Sfitex, </a:t>
            </a:r>
            <a:r>
              <a:rPr lang="ru-RU" sz="1800" dirty="0" smtClean="0">
                <a:solidFill>
                  <a:schemeClr val="tx2"/>
                </a:solidFill>
              </a:rPr>
              <a:t>«</a:t>
            </a:r>
            <a:r>
              <a:rPr lang="ru-RU" sz="1800" dirty="0">
                <a:solidFill>
                  <a:schemeClr val="tx2"/>
                </a:solidFill>
              </a:rPr>
              <a:t>Технологии безопасности», «HI-TECH BUILDING» и др. </a:t>
            </a:r>
            <a:r>
              <a:rPr lang="ru-RU" sz="1800" dirty="0" smtClean="0">
                <a:solidFill>
                  <a:schemeClr val="tx2"/>
                </a:solidFill>
              </a:rPr>
              <a:t>Штат сотрудников свыше 600 человек из них 100 человек разработчиков.</a:t>
            </a: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sz="1800" dirty="0">
                <a:solidFill>
                  <a:schemeClr val="tx2"/>
                </a:solidFill>
              </a:rPr>
              <a:t>	</a:t>
            </a:r>
            <a:r>
              <a:rPr lang="ru-RU" sz="1800" dirty="0" smtClean="0">
                <a:solidFill>
                  <a:schemeClr val="tx2"/>
                </a:solidFill>
              </a:rPr>
              <a:t>За 26 </a:t>
            </a:r>
            <a:r>
              <a:rPr lang="ru-RU" sz="1800" dirty="0">
                <a:solidFill>
                  <a:schemeClr val="tx2"/>
                </a:solidFill>
              </a:rPr>
              <a:t>лет нами накоплен огромный опыт в построении интегрированных систем безопасности и учёта ресурсов с территориально-распределенной структурой.</a:t>
            </a:r>
          </a:p>
          <a:p>
            <a:pPr marL="0" indent="0" algn="just">
              <a:buNone/>
              <a:tabLst>
                <a:tab pos="446088" algn="l"/>
              </a:tabLst>
            </a:pPr>
            <a:endParaRPr lang="ru-RU" sz="1800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ru-RU" altLang="ru-RU" sz="18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\\proliant\Home\strek\фото производства\обработанные\10_poverhnostnii_montaj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5184"/>
            <a:ext cx="2080567" cy="158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\\proliant\Home\strek\фото производства\обработанные\13_avtomatizir_ustanovshik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417" y="5085184"/>
            <a:ext cx="2080567" cy="158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\\proliant\Home\strek\фото производства\обработанные\11_printer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665" y="5085184"/>
            <a:ext cx="2080567" cy="15841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16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подключения импульсных счётчиков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509120"/>
            <a:ext cx="8621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Сбор </a:t>
            </a:r>
            <a:r>
              <a:rPr lang="ru-RU" sz="1600" dirty="0">
                <a:solidFill>
                  <a:schemeClr val="tx2"/>
                </a:solidFill>
              </a:rPr>
              <a:t>показаний с импульсных счетчиков организуется с помощью </a:t>
            </a:r>
            <a:r>
              <a:rPr lang="ru-RU" sz="1600" dirty="0" smtClean="0">
                <a:solidFill>
                  <a:schemeClr val="tx2"/>
                </a:solidFill>
              </a:rPr>
              <a:t>счётчиков </a:t>
            </a:r>
            <a:r>
              <a:rPr lang="ru-RU" sz="1600" dirty="0">
                <a:solidFill>
                  <a:schemeClr val="tx2"/>
                </a:solidFill>
              </a:rPr>
              <a:t>импульсов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«</a:t>
            </a:r>
            <a:r>
              <a:rPr lang="ru-RU" sz="1600" dirty="0">
                <a:solidFill>
                  <a:schemeClr val="tx2"/>
                </a:solidFill>
              </a:rPr>
              <a:t>С2000-АСР2» и «С2000-АСР8» и контроллера «С2000-КДЛ</a:t>
            </a:r>
            <a:r>
              <a:rPr lang="ru-RU" sz="1600" dirty="0" smtClean="0">
                <a:solidFill>
                  <a:schemeClr val="tx2"/>
                </a:solidFill>
              </a:rPr>
              <a:t>».</a:t>
            </a:r>
          </a:p>
          <a:p>
            <a:pPr algn="just"/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С2000-АСР2 подключается до 2-х импульсных счётчика</a:t>
            </a:r>
            <a:endParaRPr lang="ru-RU" sz="1600" dirty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С2000-АСР8 подключается до 8-ми импульсных счётчика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</a:t>
            </a:r>
            <a:r>
              <a:rPr lang="ru-RU" sz="1600" dirty="0">
                <a:solidFill>
                  <a:schemeClr val="tx2"/>
                </a:solidFill>
              </a:rPr>
              <a:t>С2000-КДЛ(-2И) – </a:t>
            </a:r>
            <a:r>
              <a:rPr lang="ru-RU" sz="1600" dirty="0" smtClean="0">
                <a:solidFill>
                  <a:schemeClr val="tx2"/>
                </a:solidFill>
              </a:rPr>
              <a:t>С2000-АСР2 - 64 </a:t>
            </a:r>
            <a:r>
              <a:rPr lang="ru-RU" sz="1600" dirty="0">
                <a:solidFill>
                  <a:schemeClr val="tx2"/>
                </a:solidFill>
              </a:rPr>
              <a:t>шт. </a:t>
            </a:r>
            <a:r>
              <a:rPr lang="ru-RU" sz="1600" dirty="0" smtClean="0">
                <a:solidFill>
                  <a:schemeClr val="tx2"/>
                </a:solidFill>
              </a:rPr>
              <a:t>или </a:t>
            </a:r>
            <a:r>
              <a:rPr lang="ru-RU" sz="1600" dirty="0">
                <a:solidFill>
                  <a:schemeClr val="tx2"/>
                </a:solidFill>
              </a:rPr>
              <a:t>С2000-АСР8 - 16 шт. (</a:t>
            </a:r>
            <a:r>
              <a:rPr lang="ru-RU" sz="1600" dirty="0" smtClean="0">
                <a:solidFill>
                  <a:schemeClr val="tx2"/>
                </a:solidFill>
              </a:rPr>
              <a:t>всего до 127 </a:t>
            </a:r>
            <a:r>
              <a:rPr lang="ru-RU" sz="1600" dirty="0" err="1" smtClean="0">
                <a:solidFill>
                  <a:schemeClr val="tx2"/>
                </a:solidFill>
              </a:rPr>
              <a:t>сч</a:t>
            </a:r>
            <a:r>
              <a:rPr lang="ru-RU" sz="1600" dirty="0" smtClean="0">
                <a:solidFill>
                  <a:schemeClr val="tx2"/>
                </a:solidFill>
              </a:rPr>
              <a:t>.)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Users\strek\Desktop\схемы\имп сче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54216"/>
            <a:ext cx="8910166" cy="312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87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подключении 100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счётчиков с импульсным выходом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strek\Desktop\schema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21136" cy="21602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66471" y="3796585"/>
            <a:ext cx="860618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АРМ «Ресурс»  исп. </a:t>
            </a:r>
            <a:r>
              <a:rPr lang="ru-RU" sz="1600" dirty="0" smtClean="0">
                <a:solidFill>
                  <a:schemeClr val="tx2"/>
                </a:solidFill>
              </a:rPr>
              <a:t>10 – 1 450 р. </a:t>
            </a:r>
            <a:r>
              <a:rPr lang="ru-RU" sz="1600" i="1" dirty="0" smtClean="0">
                <a:solidFill>
                  <a:schemeClr val="tx2"/>
                </a:solidFill>
              </a:rPr>
              <a:t>(ключ)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АРМ </a:t>
            </a:r>
            <a:r>
              <a:rPr lang="ru-RU" sz="1600" dirty="0" smtClean="0">
                <a:solidFill>
                  <a:schemeClr val="tx2"/>
                </a:solidFill>
              </a:rPr>
              <a:t>«Ресурс» плюс 100 – 14 500 р. </a:t>
            </a:r>
            <a:r>
              <a:rPr lang="ru-RU" sz="1600" i="1" dirty="0" smtClean="0">
                <a:solidFill>
                  <a:schemeClr val="tx2"/>
                </a:solidFill>
              </a:rPr>
              <a:t>(программный модуль на 100 счётчиков)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С2000-АСР 8– 1 560 р. </a:t>
            </a:r>
            <a:r>
              <a:rPr lang="ru-RU" sz="1600" i="1" dirty="0" smtClean="0">
                <a:solidFill>
                  <a:schemeClr val="tx2"/>
                </a:solidFill>
              </a:rPr>
              <a:t>(адресный контроллер на 8 счётчиков) 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1 560 р. * 13 шт. = 20 280 р.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С2000-КДЛ – 2 326 р. </a:t>
            </a:r>
            <a:r>
              <a:rPr lang="ru-RU" sz="1600" i="1" dirty="0" smtClean="0">
                <a:solidFill>
                  <a:schemeClr val="tx2"/>
                </a:solidFill>
              </a:rPr>
              <a:t>(контроллер на 127 счётчиков)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</a:t>
            </a:r>
            <a:r>
              <a:rPr lang="en-US" sz="1600" dirty="0">
                <a:solidFill>
                  <a:schemeClr val="tx2"/>
                </a:solidFill>
              </a:rPr>
              <a:t>USB</a:t>
            </a:r>
            <a:r>
              <a:rPr lang="ru-RU" sz="1600" dirty="0">
                <a:solidFill>
                  <a:schemeClr val="tx2"/>
                </a:solidFill>
              </a:rPr>
              <a:t> – 1 453 р. </a:t>
            </a:r>
            <a:r>
              <a:rPr lang="ru-RU" sz="1600" i="1" dirty="0">
                <a:solidFill>
                  <a:schemeClr val="tx2"/>
                </a:solidFill>
              </a:rPr>
              <a:t>(преобразователь </a:t>
            </a:r>
            <a:r>
              <a:rPr lang="ru-RU" sz="1600" i="1" dirty="0" smtClean="0">
                <a:solidFill>
                  <a:schemeClr val="tx2"/>
                </a:solidFill>
              </a:rPr>
              <a:t>интерфейса подключение до 127 шт. С2000-КДЛ)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МИП-12 исп.02 </a:t>
            </a:r>
            <a:r>
              <a:rPr lang="ru-RU" sz="1600" dirty="0" smtClean="0">
                <a:solidFill>
                  <a:schemeClr val="tx2"/>
                </a:solidFill>
              </a:rPr>
              <a:t> - 890 р. </a:t>
            </a:r>
            <a:r>
              <a:rPr lang="ru-RU" sz="1600" i="1" dirty="0" smtClean="0">
                <a:solidFill>
                  <a:schemeClr val="tx2"/>
                </a:solidFill>
              </a:rPr>
              <a:t>(блок питания 1 на 6 шт. С2000-КДЛ)</a:t>
            </a:r>
          </a:p>
          <a:p>
            <a:pPr algn="just"/>
            <a:endParaRPr lang="ru-RU" sz="16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2"/>
                </a:solidFill>
              </a:rPr>
              <a:t>ИТОГО: 40 899 р.</a:t>
            </a:r>
            <a:r>
              <a:rPr lang="ru-RU" sz="1600" i="1" dirty="0" smtClean="0">
                <a:solidFill>
                  <a:schemeClr val="tx2"/>
                </a:solidFill>
              </a:rPr>
              <a:t>/100 = 408,99 р. за 1 счётчик</a:t>
            </a:r>
          </a:p>
          <a:p>
            <a:pPr algn="just"/>
            <a:r>
              <a:rPr lang="ru-RU" sz="1600" i="1" dirty="0">
                <a:solidFill>
                  <a:schemeClr val="tx2"/>
                </a:solidFill>
              </a:rPr>
              <a:t>Средняя стоимость </a:t>
            </a:r>
            <a:r>
              <a:rPr lang="ru-RU" sz="1600" i="1" dirty="0" err="1">
                <a:solidFill>
                  <a:schemeClr val="tx2"/>
                </a:solidFill>
              </a:rPr>
              <a:t>сч</a:t>
            </a:r>
            <a:r>
              <a:rPr lang="ru-RU" sz="1600" i="1" dirty="0">
                <a:solidFill>
                  <a:schemeClr val="tx2"/>
                </a:solidFill>
              </a:rPr>
              <a:t>. воды с </a:t>
            </a:r>
            <a:r>
              <a:rPr lang="ru-RU" sz="1600" i="1" dirty="0" err="1">
                <a:solidFill>
                  <a:schemeClr val="tx2"/>
                </a:solidFill>
              </a:rPr>
              <a:t>имп</a:t>
            </a:r>
            <a:r>
              <a:rPr lang="ru-RU" sz="1600" i="1" dirty="0">
                <a:solidFill>
                  <a:schemeClr val="tx2"/>
                </a:solidFill>
              </a:rPr>
              <a:t>. выходом = 850 р.</a:t>
            </a:r>
          </a:p>
          <a:p>
            <a:pPr algn="just"/>
            <a:r>
              <a:rPr lang="ru-RU" sz="16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</a:t>
            </a:r>
            <a:r>
              <a:rPr lang="ru-RU" sz="1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платы нет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10" name="Умножение 9"/>
          <p:cNvSpPr/>
          <p:nvPr/>
        </p:nvSpPr>
        <p:spPr>
          <a:xfrm>
            <a:off x="5220072" y="1196752"/>
            <a:ext cx="1728192" cy="1368152"/>
          </a:xfrm>
          <a:prstGeom prst="mathMultiply">
            <a:avLst>
              <a:gd name="adj1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46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подключении 100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счётчиков с импульсным выходом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strek\Desktop\schema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21136" cy="21602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66471" y="3796585"/>
            <a:ext cx="860618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АРМ «Ресурс»  исп. </a:t>
            </a:r>
            <a:r>
              <a:rPr lang="ru-RU" sz="1600" dirty="0" smtClean="0">
                <a:solidFill>
                  <a:schemeClr val="tx2"/>
                </a:solidFill>
              </a:rPr>
              <a:t>10 – 1 450 р. </a:t>
            </a:r>
            <a:r>
              <a:rPr lang="ru-RU" sz="1600" i="1" dirty="0" smtClean="0">
                <a:solidFill>
                  <a:schemeClr val="tx2"/>
                </a:solidFill>
              </a:rPr>
              <a:t>(ключ)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АРМ </a:t>
            </a:r>
            <a:r>
              <a:rPr lang="ru-RU" sz="1600" dirty="0" smtClean="0">
                <a:solidFill>
                  <a:schemeClr val="tx2"/>
                </a:solidFill>
              </a:rPr>
              <a:t>«Ресурс» плюс 100 – 14 500 р. </a:t>
            </a:r>
            <a:r>
              <a:rPr lang="ru-RU" sz="1600" i="1" dirty="0" smtClean="0">
                <a:solidFill>
                  <a:schemeClr val="tx2"/>
                </a:solidFill>
              </a:rPr>
              <a:t>(программный модуль на 100 счётчиков)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С2000-АСР2 – 690 р. </a:t>
            </a:r>
            <a:r>
              <a:rPr lang="ru-RU" sz="1600" i="1" dirty="0" smtClean="0">
                <a:solidFill>
                  <a:schemeClr val="tx2"/>
                </a:solidFill>
              </a:rPr>
              <a:t>(адресный контроллер на 2 счётчика) 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690 р. * 50 шт. = 34 500 р.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С2000-КДЛ – 2 326 р. </a:t>
            </a:r>
            <a:r>
              <a:rPr lang="ru-RU" sz="1600" i="1" dirty="0" smtClean="0">
                <a:solidFill>
                  <a:schemeClr val="tx2"/>
                </a:solidFill>
              </a:rPr>
              <a:t>(контроллер на 127 счётчиков)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С2000-</a:t>
            </a:r>
            <a:r>
              <a:rPr lang="en-US" sz="1600" dirty="0">
                <a:solidFill>
                  <a:schemeClr val="tx2"/>
                </a:solidFill>
              </a:rPr>
              <a:t>USB</a:t>
            </a:r>
            <a:r>
              <a:rPr lang="ru-RU" sz="1600" dirty="0">
                <a:solidFill>
                  <a:schemeClr val="tx2"/>
                </a:solidFill>
              </a:rPr>
              <a:t> – 1 453 р. </a:t>
            </a:r>
            <a:r>
              <a:rPr lang="ru-RU" sz="1600" i="1" dirty="0">
                <a:solidFill>
                  <a:schemeClr val="tx2"/>
                </a:solidFill>
              </a:rPr>
              <a:t>(преобразователь </a:t>
            </a:r>
            <a:r>
              <a:rPr lang="ru-RU" sz="1600" i="1" dirty="0" smtClean="0">
                <a:solidFill>
                  <a:schemeClr val="tx2"/>
                </a:solidFill>
              </a:rPr>
              <a:t>интерфейса подключение до 127 шт. С2000-КДЛ)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МИП-12 исп.02 </a:t>
            </a:r>
            <a:r>
              <a:rPr lang="ru-RU" sz="1600" dirty="0" smtClean="0">
                <a:solidFill>
                  <a:schemeClr val="tx2"/>
                </a:solidFill>
              </a:rPr>
              <a:t> - 890 р. </a:t>
            </a:r>
            <a:r>
              <a:rPr lang="ru-RU" sz="1600" i="1" dirty="0" smtClean="0">
                <a:solidFill>
                  <a:schemeClr val="tx2"/>
                </a:solidFill>
              </a:rPr>
              <a:t>(блок питания 1 на 6 шт. С2000-КДЛ)</a:t>
            </a:r>
          </a:p>
          <a:p>
            <a:pPr algn="just"/>
            <a:endParaRPr lang="ru-RU" sz="16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2"/>
                </a:solidFill>
              </a:rPr>
              <a:t>ИТОГО: 55 119 р.</a:t>
            </a:r>
            <a:r>
              <a:rPr lang="ru-RU" sz="1600" i="1" dirty="0" smtClean="0">
                <a:solidFill>
                  <a:schemeClr val="tx2"/>
                </a:solidFill>
              </a:rPr>
              <a:t>/100 = 551,19 р. за 1 счётчик</a:t>
            </a:r>
          </a:p>
          <a:p>
            <a:pPr algn="just"/>
            <a:r>
              <a:rPr lang="ru-RU" sz="1600" i="1" dirty="0" smtClean="0">
                <a:solidFill>
                  <a:schemeClr val="tx2"/>
                </a:solidFill>
              </a:rPr>
              <a:t>Средняя стоимость </a:t>
            </a:r>
            <a:r>
              <a:rPr lang="ru-RU" sz="1600" i="1" dirty="0" err="1" smtClean="0">
                <a:solidFill>
                  <a:schemeClr val="tx2"/>
                </a:solidFill>
              </a:rPr>
              <a:t>сч</a:t>
            </a:r>
            <a:r>
              <a:rPr lang="ru-RU" sz="1600" i="1" dirty="0" smtClean="0">
                <a:solidFill>
                  <a:schemeClr val="tx2"/>
                </a:solidFill>
              </a:rPr>
              <a:t>. </a:t>
            </a:r>
            <a:r>
              <a:rPr lang="ru-RU" sz="1600" i="1" dirty="0">
                <a:solidFill>
                  <a:schemeClr val="tx2"/>
                </a:solidFill>
              </a:rPr>
              <a:t>в</a:t>
            </a:r>
            <a:r>
              <a:rPr lang="ru-RU" sz="1600" i="1" dirty="0" smtClean="0">
                <a:solidFill>
                  <a:schemeClr val="tx2"/>
                </a:solidFill>
              </a:rPr>
              <a:t>оды с </a:t>
            </a:r>
            <a:r>
              <a:rPr lang="ru-RU" sz="1600" i="1" dirty="0" err="1" smtClean="0">
                <a:solidFill>
                  <a:schemeClr val="tx2"/>
                </a:solidFill>
              </a:rPr>
              <a:t>имп</a:t>
            </a:r>
            <a:r>
              <a:rPr lang="ru-RU" sz="1600" i="1" dirty="0" smtClean="0">
                <a:solidFill>
                  <a:schemeClr val="tx2"/>
                </a:solidFill>
              </a:rPr>
              <a:t>. выходом = 850 р.</a:t>
            </a:r>
          </a:p>
          <a:p>
            <a:pPr algn="just"/>
            <a:r>
              <a:rPr lang="ru-RU" sz="16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</a:t>
            </a:r>
            <a:r>
              <a:rPr lang="ru-RU" sz="1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платы нет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4860032" y="2276872"/>
            <a:ext cx="2026136" cy="1503784"/>
          </a:xfrm>
          <a:prstGeom prst="mathMultiply">
            <a:avLst>
              <a:gd name="adj1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8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подключения 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импульсных счётчиков по радиоканалу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6471" y="4985881"/>
            <a:ext cx="64657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С2000Р-АСР2 подключается до 2-х счётчиков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С2000Р-АРР32 </a:t>
            </a:r>
            <a:r>
              <a:rPr lang="ru-RU" sz="1600" dirty="0">
                <a:solidFill>
                  <a:schemeClr val="tx2"/>
                </a:solidFill>
              </a:rPr>
              <a:t>- С2000Р-АСР2 - 32 шт.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к</a:t>
            </a:r>
            <a:r>
              <a:rPr lang="ru-RU" sz="1600" dirty="0" smtClean="0">
                <a:solidFill>
                  <a:schemeClr val="tx2"/>
                </a:solidFill>
              </a:rPr>
              <a:t> С2000-КДЛ</a:t>
            </a:r>
            <a:r>
              <a:rPr lang="ru-RU" sz="1600" dirty="0">
                <a:solidFill>
                  <a:schemeClr val="tx2"/>
                </a:solidFill>
              </a:rPr>
              <a:t>(-2И) – </a:t>
            </a:r>
            <a:r>
              <a:rPr lang="ru-RU" sz="1600" dirty="0" smtClean="0">
                <a:solidFill>
                  <a:schemeClr val="tx2"/>
                </a:solidFill>
              </a:rPr>
              <a:t>С2000Р-АРР32 – 4 шт.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</a:t>
            </a:r>
            <a:r>
              <a:rPr lang="en-US" sz="1600" dirty="0" smtClean="0">
                <a:solidFill>
                  <a:schemeClr val="tx2"/>
                </a:solidFill>
              </a:rPr>
              <a:t>USB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>
                <a:solidFill>
                  <a:schemeClr val="tx2"/>
                </a:solidFill>
              </a:rPr>
              <a:t>-</a:t>
            </a:r>
            <a:r>
              <a:rPr lang="ru-RU" sz="1600" dirty="0" smtClean="0">
                <a:solidFill>
                  <a:schemeClr val="tx2"/>
                </a:solidFill>
              </a:rPr>
              <a:t> 250 цифр. счетчиков, либо 127 шт. </a:t>
            </a:r>
            <a:r>
              <a:rPr lang="ru-RU" sz="1600" dirty="0">
                <a:solidFill>
                  <a:schemeClr val="tx2"/>
                </a:solidFill>
              </a:rPr>
              <a:t>С2000-КДЛ(-2И)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</a:t>
            </a:r>
            <a:r>
              <a:rPr lang="en-US" sz="1600" dirty="0" smtClean="0">
                <a:solidFill>
                  <a:schemeClr val="tx2"/>
                </a:solidFill>
              </a:rPr>
              <a:t>Ethernet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- 250 цифр</a:t>
            </a:r>
            <a:r>
              <a:rPr lang="ru-RU" sz="1600" dirty="0">
                <a:solidFill>
                  <a:schemeClr val="tx2"/>
                </a:solidFill>
              </a:rPr>
              <a:t>. счетчиков,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либо </a:t>
            </a:r>
            <a:r>
              <a:rPr lang="ru-RU" sz="1600" dirty="0">
                <a:solidFill>
                  <a:schemeClr val="tx2"/>
                </a:solidFill>
              </a:rPr>
              <a:t>127 шт. С2000-КДЛ(-2И)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3074" name="Picture 2" descr="C:\Users\strek\Desktop\схемы\радиоканал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71749"/>
            <a:ext cx="9023605" cy="293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53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 при подключении 100 шт. 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импульсных счётчиков по радиоканалу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6471" y="4423171"/>
            <a:ext cx="860618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schemeClr val="tx2"/>
                </a:solidFill>
              </a:rPr>
              <a:t>АРМ «Ресурс»  исп. 10 – 1 450 р. </a:t>
            </a:r>
            <a:r>
              <a:rPr lang="ru-RU" sz="1200" i="1" dirty="0">
                <a:solidFill>
                  <a:schemeClr val="tx2"/>
                </a:solidFill>
              </a:rPr>
              <a:t>(ключ</a:t>
            </a:r>
            <a:r>
              <a:rPr lang="ru-RU" sz="1200" i="1" dirty="0" smtClean="0">
                <a:solidFill>
                  <a:schemeClr val="tx2"/>
                </a:solidFill>
              </a:rPr>
              <a:t>)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АРМ «Ресурс» плюс 100 – 14 500 р. </a:t>
            </a:r>
            <a:r>
              <a:rPr lang="ru-RU" sz="1400" i="1" dirty="0">
                <a:solidFill>
                  <a:schemeClr val="tx2"/>
                </a:solidFill>
              </a:rPr>
              <a:t>(программный модуль на 100 счётчиков)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С2000Р-АСР2 – 1 611 р. * 50 шт. = 80 550 р.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С2000Р-АРР32 – 2 194 р. * 2 шт. = 4 388 р.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С2000-КДЛ</a:t>
            </a:r>
            <a:r>
              <a:rPr lang="ru-RU" sz="1400" dirty="0">
                <a:solidFill>
                  <a:schemeClr val="tx2"/>
                </a:solidFill>
              </a:rPr>
              <a:t>(-2И) – </a:t>
            </a:r>
            <a:r>
              <a:rPr lang="ru-RU" sz="1400" dirty="0" smtClean="0">
                <a:solidFill>
                  <a:schemeClr val="tx2"/>
                </a:solidFill>
              </a:rPr>
              <a:t>3 196 р. * 1 шт. = 3 196 р.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С2000-</a:t>
            </a:r>
            <a:r>
              <a:rPr lang="en-US" sz="1400" dirty="0" smtClean="0">
                <a:solidFill>
                  <a:schemeClr val="tx2"/>
                </a:solidFill>
              </a:rPr>
              <a:t>USB</a:t>
            </a:r>
            <a:r>
              <a:rPr lang="ru-RU" sz="1400" dirty="0" smtClean="0">
                <a:solidFill>
                  <a:schemeClr val="tx2"/>
                </a:solidFill>
              </a:rPr>
              <a:t> – 1 453 р. * 1 шт. = 1 453 р. либо С2000-</a:t>
            </a:r>
            <a:r>
              <a:rPr lang="en-US" sz="1400" dirty="0" smtClean="0">
                <a:solidFill>
                  <a:schemeClr val="tx2"/>
                </a:solidFill>
              </a:rPr>
              <a:t>Ethernet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 smtClean="0">
                <a:solidFill>
                  <a:schemeClr val="tx2"/>
                </a:solidFill>
              </a:rPr>
              <a:t>- 2 144 р. * 1 шт. = 2 144 р. </a:t>
            </a:r>
          </a:p>
          <a:p>
            <a:pPr algn="just"/>
            <a:endParaRPr lang="ru-RU" sz="1400" dirty="0" smtClean="0">
              <a:solidFill>
                <a:schemeClr val="tx2"/>
              </a:solidFill>
            </a:endParaRPr>
          </a:p>
          <a:p>
            <a:pPr algn="just"/>
            <a:r>
              <a:rPr lang="ru-RU" sz="1400" b="1" dirty="0">
                <a:solidFill>
                  <a:schemeClr val="tx2"/>
                </a:solidFill>
              </a:rPr>
              <a:t>ИТОГО: </a:t>
            </a:r>
            <a:r>
              <a:rPr lang="ru-RU" sz="1400" b="1" dirty="0" smtClean="0">
                <a:solidFill>
                  <a:schemeClr val="tx2"/>
                </a:solidFill>
              </a:rPr>
              <a:t>106 228 р</a:t>
            </a:r>
            <a:r>
              <a:rPr lang="ru-RU" sz="1400" b="1" dirty="0">
                <a:solidFill>
                  <a:schemeClr val="tx2"/>
                </a:solidFill>
              </a:rPr>
              <a:t>.</a:t>
            </a:r>
            <a:r>
              <a:rPr lang="ru-RU" sz="1400" i="1" dirty="0">
                <a:solidFill>
                  <a:schemeClr val="tx2"/>
                </a:solidFill>
              </a:rPr>
              <a:t>/100 = </a:t>
            </a:r>
            <a:r>
              <a:rPr lang="ru-RU" sz="1400" i="1" dirty="0" smtClean="0">
                <a:solidFill>
                  <a:schemeClr val="tx2"/>
                </a:solidFill>
              </a:rPr>
              <a:t>1 062,28 </a:t>
            </a:r>
            <a:r>
              <a:rPr lang="ru-RU" sz="1400" i="1" dirty="0">
                <a:solidFill>
                  <a:schemeClr val="tx2"/>
                </a:solidFill>
              </a:rPr>
              <a:t>р. за 1 </a:t>
            </a:r>
            <a:r>
              <a:rPr lang="ru-RU" sz="1400" i="1" dirty="0" smtClean="0">
                <a:solidFill>
                  <a:schemeClr val="tx2"/>
                </a:solidFill>
              </a:rPr>
              <a:t>счётчик (радиоканал + </a:t>
            </a:r>
            <a:r>
              <a:rPr lang="en-US" sz="1400" i="1" dirty="0" smtClean="0">
                <a:solidFill>
                  <a:schemeClr val="tx2"/>
                </a:solidFill>
              </a:rPr>
              <a:t>Ethernet</a:t>
            </a:r>
            <a:r>
              <a:rPr lang="ru-RU" sz="1400" i="1" dirty="0" smtClean="0">
                <a:solidFill>
                  <a:schemeClr val="tx2"/>
                </a:solidFill>
              </a:rPr>
              <a:t>)</a:t>
            </a:r>
            <a:endParaRPr lang="ru-RU" sz="1400" i="1" dirty="0">
              <a:solidFill>
                <a:schemeClr val="tx2"/>
              </a:solidFill>
            </a:endParaRPr>
          </a:p>
          <a:p>
            <a:pPr algn="just"/>
            <a:r>
              <a:rPr lang="ru-RU" sz="1400" i="1" dirty="0">
                <a:solidFill>
                  <a:schemeClr val="tx2"/>
                </a:solidFill>
              </a:rPr>
              <a:t>Монтаж 2 500 р. 1 кв. </a:t>
            </a:r>
          </a:p>
          <a:p>
            <a:pPr algn="just"/>
            <a:r>
              <a:rPr lang="ru-RU" sz="1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</a:t>
            </a:r>
            <a:r>
              <a:rPr lang="ru-RU" sz="1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платы нет</a:t>
            </a:r>
            <a:endParaRPr lang="ru-RU" sz="1400" dirty="0">
              <a:solidFill>
                <a:schemeClr val="tx2"/>
              </a:solidFill>
            </a:endParaRPr>
          </a:p>
          <a:p>
            <a:pPr algn="just"/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10" name="Picture 2" descr="C:\Users\strek\Desktop\схемы\радиоканал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571749"/>
            <a:ext cx="9023605" cy="293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8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Полное или частичное ограничение потребителя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18487" cy="324036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  <a:tabLst>
                <a:tab pos="446088" algn="l"/>
              </a:tabLst>
            </a:pPr>
            <a:r>
              <a:rPr lang="ru-RU" sz="1800" dirty="0" smtClean="0">
                <a:solidFill>
                  <a:schemeClr val="tx2"/>
                </a:solidFill>
              </a:rPr>
              <a:t>	Система </a:t>
            </a:r>
            <a:r>
              <a:rPr lang="ru-RU" sz="1800" dirty="0">
                <a:solidFill>
                  <a:schemeClr val="tx2"/>
                </a:solidFill>
              </a:rPr>
              <a:t>позволяет избирательно воздействовать на должников путем введения частичного или полного отключения от потребления ЖКУ в рамках действующего законодательства и: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tx2"/>
                </a:solidFill>
              </a:rPr>
              <a:t>1. Постановления Правительства РФ №354 от 06.05.2011 г. «Правила предоставления коммунальных услуг собственникам и пользователям помещений в многоквартирных домах и жилых домов»;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tx2"/>
                </a:solidFill>
              </a:rPr>
              <a:t>2. Постановления Правительства РФ №442 от 04.05.2012 г. "О функционировании розничных рынков электрической энергии, полном и (или) частичном ограничении режима потребления электрической энергии". </a:t>
            </a: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altLang="ru-RU" sz="1800" dirty="0" smtClean="0">
                <a:solidFill>
                  <a:schemeClr val="tx2"/>
                </a:solidFill>
              </a:rPr>
              <a:t>	Введение </a:t>
            </a:r>
            <a:r>
              <a:rPr lang="ru-RU" altLang="ru-RU" sz="1800" dirty="0">
                <a:solidFill>
                  <a:schemeClr val="tx2"/>
                </a:solidFill>
              </a:rPr>
              <a:t>полного или частичного отключения может осуществляться: в автоматическом (превышении заданного отрицательного баланса) либо в ручном режиме удаленно используя </a:t>
            </a:r>
            <a:r>
              <a:rPr lang="ru-RU" altLang="ru-RU" sz="1800" dirty="0" smtClean="0">
                <a:solidFill>
                  <a:schemeClr val="tx2"/>
                </a:solidFill>
              </a:rPr>
              <a:t>АСКУЭ АРМ «Ресурс». </a:t>
            </a:r>
            <a:endParaRPr lang="ru-RU" altLang="ru-RU" sz="1800" dirty="0">
              <a:solidFill>
                <a:schemeClr val="tx2"/>
              </a:solidFill>
            </a:endParaRP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altLang="ru-RU" sz="1800" dirty="0" smtClean="0">
                <a:solidFill>
                  <a:schemeClr val="tx2"/>
                </a:solidFill>
              </a:rPr>
              <a:t>	Для </a:t>
            </a:r>
            <a:r>
              <a:rPr lang="ru-RU" altLang="ru-RU" sz="1800" dirty="0">
                <a:solidFill>
                  <a:schemeClr val="tx2"/>
                </a:solidFill>
              </a:rPr>
              <a:t>выполнения отключения от подачи электроэнергии счётчики должны быть снабжены встроенным реле. </a:t>
            </a:r>
            <a:r>
              <a:rPr lang="ru-RU" altLang="ru-RU" sz="1800" dirty="0" smtClean="0">
                <a:solidFill>
                  <a:schemeClr val="tx2"/>
                </a:solidFill>
              </a:rPr>
              <a:t>Для управления подачей воды и газа используются специальные эл. задвижки.</a:t>
            </a: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altLang="ru-RU" sz="1800" dirty="0" smtClean="0">
                <a:solidFill>
                  <a:schemeClr val="tx2"/>
                </a:solidFill>
              </a:rPr>
              <a:t>	</a:t>
            </a:r>
            <a:endParaRPr lang="ru-RU" altLang="ru-RU" sz="28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strek\Desktop\АРМ Ресурс_2х2м_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09120"/>
            <a:ext cx="5939790" cy="225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230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подключении 100 счётчиков с импульсным выходом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Полное или частичное ограничение потребителя воды</a:t>
            </a: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strek\Desktop\АРМ Ресурс_2х2м_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22576"/>
            <a:ext cx="5939790" cy="22504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66471" y="3429000"/>
            <a:ext cx="860618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С2000-АСР2 – 690 р. </a:t>
            </a:r>
            <a:r>
              <a:rPr lang="ru-RU" sz="1400" i="1" dirty="0" smtClean="0">
                <a:solidFill>
                  <a:schemeClr val="tx2"/>
                </a:solidFill>
              </a:rPr>
              <a:t>(адресный контроллер на 2 счётчика) 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690 р. * 50 шт. = 34 500 р.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С2000-КДЛ – 2 326 р. </a:t>
            </a:r>
            <a:r>
              <a:rPr lang="ru-RU" sz="1400" i="1" dirty="0" smtClean="0">
                <a:solidFill>
                  <a:schemeClr val="tx2"/>
                </a:solidFill>
              </a:rPr>
              <a:t>(контроллер на 127 счётчиков)</a:t>
            </a:r>
          </a:p>
          <a:p>
            <a:pPr algn="just"/>
            <a:r>
              <a:rPr lang="ru-RU" sz="1400" i="1" dirty="0" smtClean="0">
                <a:solidFill>
                  <a:schemeClr val="tx2"/>
                </a:solidFill>
              </a:rPr>
              <a:t>2 326 р. * 2 шт</a:t>
            </a:r>
            <a:r>
              <a:rPr lang="ru-RU" sz="1400" i="1" dirty="0">
                <a:solidFill>
                  <a:schemeClr val="tx2"/>
                </a:solidFill>
              </a:rPr>
              <a:t>. (С2000-СП2 исп.02 - 50 шт</a:t>
            </a:r>
            <a:r>
              <a:rPr lang="ru-RU" sz="1400" i="1" dirty="0" smtClean="0">
                <a:solidFill>
                  <a:schemeClr val="tx2"/>
                </a:solidFill>
              </a:rPr>
              <a:t>.) = 4 652 р.</a:t>
            </a:r>
          </a:p>
          <a:p>
            <a:pPr algn="just"/>
            <a:r>
              <a:rPr lang="ru-RU" sz="1400" dirty="0" smtClean="0">
                <a:solidFill>
                  <a:schemeClr val="tx2"/>
                </a:solidFill>
              </a:rPr>
              <a:t>С2000-</a:t>
            </a:r>
            <a:r>
              <a:rPr lang="en-US" sz="1400" dirty="0">
                <a:solidFill>
                  <a:schemeClr val="tx2"/>
                </a:solidFill>
              </a:rPr>
              <a:t>USB</a:t>
            </a:r>
            <a:r>
              <a:rPr lang="ru-RU" sz="1400" dirty="0">
                <a:solidFill>
                  <a:schemeClr val="tx2"/>
                </a:solidFill>
              </a:rPr>
              <a:t> – 1 453 р. </a:t>
            </a:r>
            <a:r>
              <a:rPr lang="ru-RU" sz="1400" i="1" dirty="0">
                <a:solidFill>
                  <a:schemeClr val="tx2"/>
                </a:solidFill>
              </a:rPr>
              <a:t>(преобразователь </a:t>
            </a:r>
            <a:r>
              <a:rPr lang="ru-RU" sz="1400" i="1" dirty="0" smtClean="0">
                <a:solidFill>
                  <a:schemeClr val="tx2"/>
                </a:solidFill>
              </a:rPr>
              <a:t>интерфейса подключение до 127 шт. С2000-КДЛ)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МИП-12 исп.02 </a:t>
            </a:r>
            <a:r>
              <a:rPr lang="ru-RU" sz="1400" dirty="0" smtClean="0">
                <a:solidFill>
                  <a:schemeClr val="tx2"/>
                </a:solidFill>
              </a:rPr>
              <a:t> - 890 р. </a:t>
            </a:r>
            <a:r>
              <a:rPr lang="ru-RU" sz="1400" i="1" dirty="0" smtClean="0">
                <a:solidFill>
                  <a:schemeClr val="tx2"/>
                </a:solidFill>
              </a:rPr>
              <a:t>(блок питания 1 на 6 шт. С2000-КДЛ)</a:t>
            </a:r>
          </a:p>
          <a:p>
            <a:pPr algn="just"/>
            <a:r>
              <a:rPr lang="ru-RU" sz="1400" i="1" dirty="0">
                <a:solidFill>
                  <a:schemeClr val="tx2"/>
                </a:solidFill>
              </a:rPr>
              <a:t>С2000-СП2 </a:t>
            </a:r>
            <a:r>
              <a:rPr lang="ru-RU" sz="1400" i="1" dirty="0" smtClean="0">
                <a:solidFill>
                  <a:schemeClr val="tx2"/>
                </a:solidFill>
              </a:rPr>
              <a:t>исп.02 – 1 536 р.(исполнительный блок)</a:t>
            </a:r>
          </a:p>
          <a:p>
            <a:pPr algn="just"/>
            <a:r>
              <a:rPr lang="ru-RU" sz="1400" i="1" dirty="0" smtClean="0">
                <a:solidFill>
                  <a:schemeClr val="tx2"/>
                </a:solidFill>
              </a:rPr>
              <a:t>1 536 р. * 50 шт. (1 кв. 2 эл. крана) = 76 800 р.</a:t>
            </a:r>
          </a:p>
          <a:p>
            <a:pPr algn="just"/>
            <a:endParaRPr lang="ru-RU" sz="14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2"/>
                </a:solidFill>
              </a:rPr>
              <a:t>ИТОГО: 148 745 р.</a:t>
            </a:r>
            <a:r>
              <a:rPr lang="ru-RU" sz="1400" i="1" dirty="0" smtClean="0">
                <a:solidFill>
                  <a:schemeClr val="tx2"/>
                </a:solidFill>
              </a:rPr>
              <a:t>/100 = 1 487,45 р. за 1 счётчик + 1 эл. кран</a:t>
            </a:r>
          </a:p>
          <a:p>
            <a:pPr algn="just"/>
            <a:endParaRPr lang="ru-RU" sz="1400" i="1" dirty="0" smtClean="0">
              <a:solidFill>
                <a:schemeClr val="tx2"/>
              </a:solidFill>
            </a:endParaRPr>
          </a:p>
          <a:p>
            <a:pPr algn="just"/>
            <a:r>
              <a:rPr lang="ru-RU" sz="1400" i="1" dirty="0" smtClean="0">
                <a:solidFill>
                  <a:schemeClr val="tx2"/>
                </a:solidFill>
              </a:rPr>
              <a:t>Средняя стоимость </a:t>
            </a:r>
            <a:r>
              <a:rPr lang="ru-RU" sz="1400" i="1" dirty="0" err="1" smtClean="0">
                <a:solidFill>
                  <a:schemeClr val="tx2"/>
                </a:solidFill>
              </a:rPr>
              <a:t>сч</a:t>
            </a:r>
            <a:r>
              <a:rPr lang="ru-RU" sz="1400" i="1" dirty="0" smtClean="0">
                <a:solidFill>
                  <a:schemeClr val="tx2"/>
                </a:solidFill>
              </a:rPr>
              <a:t>. </a:t>
            </a:r>
            <a:r>
              <a:rPr lang="ru-RU" sz="1400" i="1" dirty="0">
                <a:solidFill>
                  <a:schemeClr val="tx2"/>
                </a:solidFill>
              </a:rPr>
              <a:t>в</a:t>
            </a:r>
            <a:r>
              <a:rPr lang="ru-RU" sz="1400" i="1" dirty="0" smtClean="0">
                <a:solidFill>
                  <a:schemeClr val="tx2"/>
                </a:solidFill>
              </a:rPr>
              <a:t>оды с </a:t>
            </a:r>
            <a:r>
              <a:rPr lang="ru-RU" sz="1400" i="1" dirty="0" err="1" smtClean="0">
                <a:solidFill>
                  <a:schemeClr val="tx2"/>
                </a:solidFill>
              </a:rPr>
              <a:t>имп</a:t>
            </a:r>
            <a:r>
              <a:rPr lang="ru-RU" sz="1400" i="1" dirty="0" smtClean="0">
                <a:solidFill>
                  <a:schemeClr val="tx2"/>
                </a:solidFill>
              </a:rPr>
              <a:t>. выходом = 850 р.</a:t>
            </a:r>
          </a:p>
          <a:p>
            <a:pPr algn="just"/>
            <a:r>
              <a:rPr lang="ru-RU" sz="1400" i="1" dirty="0" smtClean="0">
                <a:solidFill>
                  <a:schemeClr val="tx2"/>
                </a:solidFill>
              </a:rPr>
              <a:t>Средняя стоимость эл. крана = 5 000 р.</a:t>
            </a:r>
          </a:p>
          <a:p>
            <a:pPr algn="just"/>
            <a:r>
              <a:rPr lang="ru-RU" sz="1400" i="1" dirty="0" smtClean="0">
                <a:solidFill>
                  <a:schemeClr val="tx2"/>
                </a:solidFill>
              </a:rPr>
              <a:t>Монтаж 2 500 р. 1 кв. </a:t>
            </a:r>
          </a:p>
          <a:p>
            <a:pPr algn="just"/>
            <a:r>
              <a:rPr lang="ru-RU" sz="14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</a:t>
            </a:r>
            <a:r>
              <a:rPr lang="ru-RU" sz="1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платы нет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91310" y="1556792"/>
            <a:ext cx="277317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schemeClr val="tx2"/>
                </a:solidFill>
              </a:rPr>
              <a:t>АРМ «Ресурс»  исп. 10 – 1 450 р. </a:t>
            </a:r>
            <a:r>
              <a:rPr lang="ru-RU" sz="1400" i="1" dirty="0">
                <a:solidFill>
                  <a:schemeClr val="tx2"/>
                </a:solidFill>
              </a:rPr>
              <a:t>(ключ)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АРМ «Ресурс» плюс 100 – 14 500 р. </a:t>
            </a:r>
            <a:r>
              <a:rPr lang="ru-RU" sz="1400" i="1" dirty="0">
                <a:solidFill>
                  <a:schemeClr val="tx2"/>
                </a:solidFill>
              </a:rPr>
              <a:t>(программный модуль на 100 счётчиков)</a:t>
            </a:r>
          </a:p>
          <a:p>
            <a:pPr algn="just"/>
            <a:r>
              <a:rPr lang="ru-RU" sz="1400" i="1" dirty="0">
                <a:solidFill>
                  <a:schemeClr val="tx2"/>
                </a:solidFill>
              </a:rPr>
              <a:t>14 500 * 2 (С2000-СП2 исп.02 - 50 шт.) = 29 000 р.</a:t>
            </a:r>
          </a:p>
        </p:txBody>
      </p:sp>
    </p:spTree>
    <p:extLst>
      <p:ext uri="{BB962C8B-B14F-4D97-AF65-F5344CB8AC3E}">
        <p14:creationId xmlns:p14="http://schemas.microsoft.com/office/powerpoint/2010/main" val="189550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от протечек</a:t>
            </a: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trek\Desktop\схемы для презентации\Защита-от-протече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8928992" cy="260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5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 АРМ «Ресурс»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индивидуального дома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0" y="5301208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i="1" dirty="0" smtClean="0">
                <a:solidFill>
                  <a:schemeClr val="tx2"/>
                </a:solidFill>
              </a:rPr>
              <a:t>Ресурс-</a:t>
            </a:r>
            <a:r>
              <a:rPr lang="en-US" sz="1400" i="1" dirty="0" smtClean="0">
                <a:solidFill>
                  <a:schemeClr val="tx2"/>
                </a:solidFill>
              </a:rPr>
              <a:t>GSM </a:t>
            </a:r>
            <a:r>
              <a:rPr lang="ru-RU" sz="1400" i="1" dirty="0" smtClean="0">
                <a:solidFill>
                  <a:schemeClr val="tx2"/>
                </a:solidFill>
              </a:rPr>
              <a:t>– 6 500 р. (автономное устройство сбора и передачи данных)</a:t>
            </a:r>
          </a:p>
          <a:p>
            <a:pPr algn="just"/>
            <a:r>
              <a:rPr lang="ru-RU" sz="1400" i="1" dirty="0">
                <a:solidFill>
                  <a:schemeClr val="tx2"/>
                </a:solidFill>
              </a:rPr>
              <a:t>Монтаж 2 </a:t>
            </a:r>
            <a:r>
              <a:rPr lang="ru-RU" sz="1400" i="1" dirty="0" smtClean="0">
                <a:solidFill>
                  <a:schemeClr val="tx2"/>
                </a:solidFill>
              </a:rPr>
              <a:t>000 </a:t>
            </a:r>
            <a:r>
              <a:rPr lang="ru-RU" sz="1400" i="1" dirty="0">
                <a:solidFill>
                  <a:schemeClr val="tx2"/>
                </a:solidFill>
              </a:rPr>
              <a:t>р. 1 </a:t>
            </a:r>
            <a:r>
              <a:rPr lang="ru-RU" sz="1400" i="1" dirty="0" smtClean="0">
                <a:solidFill>
                  <a:schemeClr val="tx2"/>
                </a:solidFill>
              </a:rPr>
              <a:t>дом</a:t>
            </a:r>
          </a:p>
          <a:p>
            <a:pPr algn="just"/>
            <a:endParaRPr lang="ru-RU" sz="14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2"/>
                </a:solidFill>
              </a:rPr>
              <a:t>ИТОГО: 8 500 р. 1 дом</a:t>
            </a:r>
            <a:endParaRPr lang="ru-RU" sz="1400" b="1" dirty="0">
              <a:solidFill>
                <a:schemeClr val="tx2"/>
              </a:solidFill>
            </a:endParaRPr>
          </a:p>
          <a:p>
            <a:pPr algn="just"/>
            <a:r>
              <a:rPr lang="ru-RU" sz="1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Абонентской платы нет</a:t>
            </a:r>
            <a:endParaRPr lang="ru-RU" sz="1400" dirty="0">
              <a:solidFill>
                <a:schemeClr val="tx2"/>
              </a:solidFill>
            </a:endParaRPr>
          </a:p>
          <a:p>
            <a:pPr algn="just"/>
            <a:endParaRPr lang="ru-RU" sz="1400" i="1" dirty="0">
              <a:solidFill>
                <a:schemeClr val="tx2"/>
              </a:solidFill>
            </a:endParaRPr>
          </a:p>
        </p:txBody>
      </p:sp>
      <p:pic>
        <p:nvPicPr>
          <p:cNvPr id="4098" name="Picture 2" descr="C:\Users\strek\Desktop\схемы\ресурс g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628800"/>
            <a:ext cx="9169316" cy="3557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34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7579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подключения 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цифровых счётчиков с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OPC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-Сервером</a:t>
            </a:r>
            <a:endParaRPr lang="ru-RU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/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strek\Desktop\схемы для презентации\орс_серв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739159" cy="446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8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системы 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её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</a:p>
          <a:p>
            <a:pPr algn="ctr">
              <a:defRPr/>
            </a:pP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2756" y="1988840"/>
            <a:ext cx="8218487" cy="216024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tabLst>
                <a:tab pos="446088" algn="l"/>
              </a:tabLst>
            </a:pPr>
            <a:r>
              <a:rPr lang="ru-RU" sz="1800" dirty="0" smtClean="0">
                <a:solidFill>
                  <a:schemeClr val="tx2"/>
                </a:solidFill>
              </a:rPr>
              <a:t>	В </a:t>
            </a:r>
            <a:r>
              <a:rPr lang="ru-RU" sz="1800" dirty="0">
                <a:solidFill>
                  <a:schemeClr val="tx2"/>
                </a:solidFill>
              </a:rPr>
              <a:t>рамках программы энергосбережения и повышения энергетической эффективности в России, становится актуальным оснащение зданий и сооружений системами автоматизированного </a:t>
            </a:r>
            <a:r>
              <a:rPr lang="ru-RU" sz="1800" dirty="0" smtClean="0">
                <a:solidFill>
                  <a:schemeClr val="tx2"/>
                </a:solidFill>
              </a:rPr>
              <a:t>учёта</a:t>
            </a:r>
            <a:r>
              <a:rPr lang="ru-RU" sz="1800" dirty="0">
                <a:solidFill>
                  <a:schemeClr val="tx2"/>
                </a:solidFill>
              </a:rPr>
              <a:t>, контроля и управления потреблением энергетических и коммунальных ресурсов. </a:t>
            </a:r>
            <a:endParaRPr lang="ru-RU" sz="1800" dirty="0" smtClean="0">
              <a:solidFill>
                <a:schemeClr val="tx2"/>
              </a:solidFill>
            </a:endParaRPr>
          </a:p>
          <a:p>
            <a:pPr marL="0" indent="0" algn="just">
              <a:buNone/>
              <a:tabLst>
                <a:tab pos="446088" algn="l"/>
              </a:tabLst>
            </a:pPr>
            <a:r>
              <a:rPr lang="ru-RU" sz="1800" dirty="0">
                <a:solidFill>
                  <a:schemeClr val="tx2"/>
                </a:solidFill>
              </a:rPr>
              <a:t>	</a:t>
            </a:r>
            <a:r>
              <a:rPr lang="ru-RU" sz="1800" dirty="0" smtClean="0">
                <a:solidFill>
                  <a:schemeClr val="tx2"/>
                </a:solidFill>
              </a:rPr>
              <a:t>Эта </a:t>
            </a:r>
            <a:r>
              <a:rPr lang="ru-RU" sz="1800" dirty="0">
                <a:solidFill>
                  <a:schemeClr val="tx2"/>
                </a:solidFill>
              </a:rPr>
              <a:t>задача также нашла своё  отражение в «Стратегии развития ЖКХ РФ до 2020 года» - Распоряжение Правительства РФ №80-р от 26.01.2016 г.</a:t>
            </a:r>
          </a:p>
          <a:p>
            <a:pPr marL="0" indent="0" algn="just">
              <a:buNone/>
            </a:pPr>
            <a:endParaRPr lang="ru-RU" altLang="ru-RU" sz="18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\\proliant\Home\strek\реклама\spec_resur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5224"/>
            <a:ext cx="6300192" cy="1412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5997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«Ресурс»</a:t>
            </a:r>
            <a:endParaRPr lang="ru-RU" sz="2000" dirty="0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6356434" cy="37444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88224" y="2334939"/>
            <a:ext cx="244827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cap="all" dirty="0">
                <a:solidFill>
                  <a:schemeClr val="tx2"/>
                </a:solidFill>
              </a:rPr>
              <a:t>ПАНЕЛЬ УПРАВЛЕНИЯ </a:t>
            </a:r>
            <a:r>
              <a:rPr lang="ru-RU" sz="1400" cap="all" dirty="0" smtClean="0">
                <a:solidFill>
                  <a:schemeClr val="tx2"/>
                </a:solidFill>
              </a:rPr>
              <a:t>ОПЕРАТОРА</a:t>
            </a:r>
          </a:p>
          <a:p>
            <a:pPr marL="85725" indent="-85725" algn="just"/>
            <a:endParaRPr lang="ru-RU" sz="1400" cap="all" dirty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Просмотр показаний и состояния всех счётчиков в системе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Отслеживание задолженности абонентов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Контроль оплаты </a:t>
            </a:r>
            <a:r>
              <a:rPr lang="ru-RU" sz="1400" dirty="0" smtClean="0">
                <a:solidFill>
                  <a:schemeClr val="tx2"/>
                </a:solidFill>
              </a:rPr>
              <a:t>квитанций</a:t>
            </a:r>
            <a:endParaRPr lang="ru-RU" sz="1400" dirty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Просмотр журнала событий</a:t>
            </a:r>
          </a:p>
          <a:p>
            <a:pPr algn="just"/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5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«Ресурс»</a:t>
            </a:r>
            <a:endParaRPr lang="ru-RU" sz="2000" dirty="0"/>
          </a:p>
        </p:txBody>
      </p:sp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trek\Desktop\схемы для презентации\квитанц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6552728" cy="464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60232" y="2907521"/>
            <a:ext cx="24482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 algn="just"/>
            <a:endParaRPr lang="ru-RU" sz="1400" cap="all" dirty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Выписка квитанций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Выгрузка информации в 1С</a:t>
            </a:r>
            <a:endParaRPr lang="ru-RU" sz="1400" dirty="0">
              <a:solidFill>
                <a:schemeClr val="tx2"/>
              </a:solidFill>
            </a:endParaRPr>
          </a:p>
          <a:p>
            <a:pPr algn="just"/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29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интерфейс</a:t>
            </a:r>
            <a:endParaRPr lang="ru-RU" sz="2000" dirty="0"/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8" r="1574" b="6298"/>
          <a:stretch/>
        </p:blipFill>
        <p:spPr bwMode="auto">
          <a:xfrm>
            <a:off x="4417204" y="1556792"/>
            <a:ext cx="4475275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strek\Desktop\iPadAir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484784"/>
            <a:ext cx="4283968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23528" y="4782051"/>
            <a:ext cx="5472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cap="all" dirty="0" smtClean="0">
                <a:solidFill>
                  <a:schemeClr val="tx2"/>
                </a:solidFill>
              </a:rPr>
              <a:t>ЛИЧНЫЙ </a:t>
            </a:r>
            <a:r>
              <a:rPr lang="ru-RU" sz="1400" cap="all" dirty="0">
                <a:solidFill>
                  <a:schemeClr val="tx2"/>
                </a:solidFill>
              </a:rPr>
              <a:t>КАБИНЕТ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Просмотр показаний счётчиков, истории расхода и тарифные планы, по которым обслуживаются </a:t>
            </a:r>
            <a:r>
              <a:rPr lang="ru-RU" sz="1400" dirty="0" smtClean="0">
                <a:solidFill>
                  <a:schemeClr val="tx2"/>
                </a:solidFill>
              </a:rPr>
              <a:t>абоненты;</a:t>
            </a:r>
            <a:endParaRPr lang="ru-RU" sz="1400" dirty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Построение графиков на основе истории расхода и выписки </a:t>
            </a:r>
            <a:r>
              <a:rPr lang="ru-RU" sz="1400" dirty="0" smtClean="0">
                <a:solidFill>
                  <a:schemeClr val="tx2"/>
                </a:solidFill>
              </a:rPr>
              <a:t>квитанций;</a:t>
            </a:r>
            <a:endParaRPr lang="ru-RU" sz="1400" dirty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Ручной ввод показаний приборов учета, не поддерживающих автоматизированную передачу </a:t>
            </a:r>
            <a:r>
              <a:rPr lang="ru-RU" sz="1400" dirty="0" smtClean="0">
                <a:solidFill>
                  <a:schemeClr val="tx2"/>
                </a:solidFill>
              </a:rPr>
              <a:t>показаний;</a:t>
            </a:r>
            <a:endParaRPr lang="ru-RU" sz="1400" dirty="0">
              <a:solidFill>
                <a:schemeClr val="tx2"/>
              </a:solidFill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Оплата квитанций </a:t>
            </a:r>
            <a:r>
              <a:rPr lang="ru-RU" sz="1400" dirty="0" smtClean="0">
                <a:solidFill>
                  <a:schemeClr val="tx2"/>
                </a:solidFill>
              </a:rPr>
              <a:t>онлайн.</a:t>
            </a:r>
            <a:endParaRPr lang="ru-RU" sz="1400" dirty="0">
              <a:solidFill>
                <a:schemeClr val="tx2"/>
              </a:solidFill>
            </a:endParaRPr>
          </a:p>
          <a:p>
            <a:pPr algn="just"/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7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интерфейс</a:t>
            </a:r>
            <a:endParaRPr lang="ru-RU" sz="2000" dirty="0"/>
          </a:p>
        </p:txBody>
      </p:sp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trek\Desktop\схемы для презентации\web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4" y="1412776"/>
            <a:ext cx="9093140" cy="460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64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проектов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>
              <a:defRPr/>
            </a:pP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9219" name="Picture 4" descr="CIMG006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536" y="1412776"/>
            <a:ext cx="3959225" cy="52832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554677" y="1618922"/>
            <a:ext cx="41412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u="sng" dirty="0" smtClean="0">
                <a:solidFill>
                  <a:schemeClr val="tx2"/>
                </a:solidFill>
              </a:rPr>
              <a:t>Более 100 объектов </a:t>
            </a:r>
            <a:r>
              <a:rPr lang="ru-RU" sz="1400" dirty="0" smtClean="0">
                <a:solidFill>
                  <a:schemeClr val="tx2"/>
                </a:solidFill>
              </a:rPr>
              <a:t>по всей стране</a:t>
            </a:r>
          </a:p>
          <a:p>
            <a:endParaRPr lang="ru-RU" sz="1400" dirty="0" smtClean="0">
              <a:solidFill>
                <a:schemeClr val="tx2"/>
              </a:solidFill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ЖК </a:t>
            </a:r>
            <a:r>
              <a:rPr lang="ru-RU" sz="1400" dirty="0">
                <a:solidFill>
                  <a:schemeClr val="tx2"/>
                </a:solidFill>
              </a:rPr>
              <a:t>"Уютный“, </a:t>
            </a:r>
            <a:r>
              <a:rPr lang="ru-RU" sz="1400" dirty="0" err="1">
                <a:solidFill>
                  <a:schemeClr val="tx2"/>
                </a:solidFill>
              </a:rPr>
              <a:t>Солнечногорский</a:t>
            </a:r>
            <a:r>
              <a:rPr lang="ru-RU" sz="1400" dirty="0">
                <a:solidFill>
                  <a:schemeClr val="tx2"/>
                </a:solidFill>
              </a:rPr>
              <a:t> район,  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</a:rPr>
              <a:t>п. Андреевка,  ул. </a:t>
            </a:r>
            <a:r>
              <a:rPr lang="ru-RU" sz="1400" dirty="0" err="1">
                <a:solidFill>
                  <a:schemeClr val="tx2"/>
                </a:solidFill>
              </a:rPr>
              <a:t>Жилинская</a:t>
            </a:r>
            <a:r>
              <a:rPr lang="ru-RU" sz="1400" dirty="0">
                <a:solidFill>
                  <a:schemeClr val="tx2"/>
                </a:solidFill>
              </a:rPr>
              <a:t> 27, </a:t>
            </a:r>
            <a:r>
              <a:rPr lang="ru-RU" sz="1400" dirty="0" smtClean="0">
                <a:solidFill>
                  <a:schemeClr val="tx2"/>
                </a:solidFill>
              </a:rPr>
              <a:t>20 </a:t>
            </a:r>
            <a:r>
              <a:rPr lang="ru-RU" sz="1400" dirty="0">
                <a:solidFill>
                  <a:schemeClr val="tx2"/>
                </a:solidFill>
              </a:rPr>
              <a:t>многоэтажных </a:t>
            </a:r>
            <a:r>
              <a:rPr lang="ru-RU" sz="1400" dirty="0" smtClean="0">
                <a:solidFill>
                  <a:schemeClr val="tx2"/>
                </a:solidFill>
              </a:rPr>
              <a:t>домов;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/>
              </a:solidFill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"</a:t>
            </a:r>
            <a:r>
              <a:rPr lang="ru-RU" sz="1400" dirty="0" err="1">
                <a:solidFill>
                  <a:schemeClr val="tx2"/>
                </a:solidFill>
              </a:rPr>
              <a:t>Энтомир</a:t>
            </a:r>
            <a:r>
              <a:rPr lang="ru-RU" sz="1400" dirty="0" smtClean="0">
                <a:solidFill>
                  <a:schemeClr val="tx2"/>
                </a:solidFill>
              </a:rPr>
              <a:t>", Культурно-образовательный центр;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/>
              </a:solidFill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ООО </a:t>
            </a:r>
            <a:r>
              <a:rPr lang="ru-RU" sz="1400" dirty="0">
                <a:solidFill>
                  <a:schemeClr val="tx2"/>
                </a:solidFill>
              </a:rPr>
              <a:t>«</a:t>
            </a:r>
            <a:r>
              <a:rPr lang="ru-RU" sz="1400" dirty="0" err="1">
                <a:solidFill>
                  <a:schemeClr val="tx2"/>
                </a:solidFill>
              </a:rPr>
              <a:t>Технорент</a:t>
            </a:r>
            <a:r>
              <a:rPr lang="ru-RU" sz="1400" dirty="0">
                <a:solidFill>
                  <a:schemeClr val="tx2"/>
                </a:solidFill>
              </a:rPr>
              <a:t>», Технические </a:t>
            </a:r>
            <a:r>
              <a:rPr lang="ru-RU" sz="1400" dirty="0" smtClean="0">
                <a:solidFill>
                  <a:schemeClr val="tx2"/>
                </a:solidFill>
              </a:rPr>
              <a:t>объекты, офисы</a:t>
            </a:r>
            <a:r>
              <a:rPr lang="ru-RU" sz="1400" dirty="0">
                <a:solidFill>
                  <a:schemeClr val="tx2"/>
                </a:solidFill>
              </a:rPr>
              <a:t>, квартиры, Санкт-Петербург, </a:t>
            </a:r>
            <a:r>
              <a:rPr lang="ru-RU" sz="1400" dirty="0" err="1" smtClean="0">
                <a:solidFill>
                  <a:schemeClr val="tx2"/>
                </a:solidFill>
              </a:rPr>
              <a:t>Фермское</a:t>
            </a:r>
            <a:r>
              <a:rPr lang="ru-RU" sz="1400" dirty="0" smtClean="0">
                <a:solidFill>
                  <a:schemeClr val="tx2"/>
                </a:solidFill>
              </a:rPr>
              <a:t> </a:t>
            </a:r>
            <a:r>
              <a:rPr lang="ru-RU" sz="1400" dirty="0">
                <a:solidFill>
                  <a:schemeClr val="tx2"/>
                </a:solidFill>
              </a:rPr>
              <a:t>Шоссе </a:t>
            </a:r>
            <a:r>
              <a:rPr lang="ru-RU" sz="1400" dirty="0" smtClean="0">
                <a:solidFill>
                  <a:schemeClr val="tx2"/>
                </a:solidFill>
              </a:rPr>
              <a:t>22;</a:t>
            </a:r>
            <a:r>
              <a:rPr lang="ru-RU" sz="1400" dirty="0">
                <a:solidFill>
                  <a:schemeClr val="tx2"/>
                </a:solidFill>
              </a:rPr>
              <a:t> </a:t>
            </a:r>
            <a:endParaRPr lang="ru-RU" sz="1400" dirty="0" smtClean="0">
              <a:solidFill>
                <a:schemeClr val="tx2"/>
              </a:solidFill>
            </a:endParaRPr>
          </a:p>
          <a:p>
            <a:pPr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/>
              </a:solidFill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Коттеджный поселок, Ленинградская </a:t>
            </a:r>
            <a:r>
              <a:rPr lang="ru-RU" sz="1400" dirty="0" smtClean="0">
                <a:solidFill>
                  <a:schemeClr val="tx2"/>
                </a:solidFill>
              </a:rPr>
              <a:t>область</a:t>
            </a:r>
            <a:r>
              <a:rPr lang="ru-RU" sz="1400" dirty="0">
                <a:solidFill>
                  <a:schemeClr val="tx2"/>
                </a:solidFill>
              </a:rPr>
              <a:t>, </a:t>
            </a:r>
            <a:r>
              <a:rPr lang="ru-RU" sz="1400" dirty="0" smtClean="0">
                <a:solidFill>
                  <a:schemeClr val="tx2"/>
                </a:solidFill>
              </a:rPr>
              <a:t>пос</a:t>
            </a:r>
            <a:r>
              <a:rPr lang="ru-RU" sz="1400" dirty="0">
                <a:solidFill>
                  <a:schemeClr val="tx2"/>
                </a:solidFill>
              </a:rPr>
              <a:t>. Первомайское </a:t>
            </a:r>
          </a:p>
          <a:p>
            <a:endParaRPr lang="ru-RU" sz="1400" dirty="0">
              <a:solidFill>
                <a:schemeClr val="tx2"/>
              </a:solidFill>
            </a:endParaRPr>
          </a:p>
          <a:p>
            <a:endParaRPr lang="ru-RU" sz="1400" dirty="0">
              <a:solidFill>
                <a:schemeClr val="tx2"/>
              </a:solidFill>
            </a:endParaRPr>
          </a:p>
          <a:p>
            <a:endParaRPr lang="ru-RU" sz="1400" dirty="0">
              <a:solidFill>
                <a:schemeClr val="tx2"/>
              </a:solidFill>
            </a:endParaRPr>
          </a:p>
          <a:p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14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39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Базовые компоненты системы</a:t>
            </a:r>
            <a:endParaRPr lang="ru-RU" sz="2000" dirty="0"/>
          </a:p>
        </p:txBody>
      </p:sp>
      <p:sp>
        <p:nvSpPr>
          <p:cNvPr id="15366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3096344"/>
          </a:xfrm>
        </p:spPr>
        <p:txBody>
          <a:bodyPr>
            <a:noAutofit/>
          </a:bodyPr>
          <a:lstStyle/>
          <a:p>
            <a:pPr algn="just" eaLnBrk="1" hangingPunct="1">
              <a:buFont typeface="+mj-lt"/>
              <a:buAutoNum type="arabicPeriod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Адресные счетчики расхода</a:t>
            </a:r>
            <a:r>
              <a:rPr lang="en-US" altLang="ru-RU" sz="1400" dirty="0" smtClean="0">
                <a:solidFill>
                  <a:schemeClr val="tx2"/>
                </a:solidFill>
              </a:rPr>
              <a:t> </a:t>
            </a:r>
            <a:r>
              <a:rPr lang="ru-RU" altLang="ru-RU" sz="1400" dirty="0" smtClean="0">
                <a:solidFill>
                  <a:schemeClr val="tx2"/>
                </a:solidFill>
              </a:rPr>
              <a:t>"С2000-АСР2"\"С2000</a:t>
            </a:r>
            <a:r>
              <a:rPr lang="en-US" altLang="ru-RU" sz="1400" dirty="0" smtClean="0">
                <a:solidFill>
                  <a:schemeClr val="tx2"/>
                </a:solidFill>
              </a:rPr>
              <a:t>-</a:t>
            </a:r>
            <a:r>
              <a:rPr lang="ru-RU" altLang="ru-RU" sz="1400" dirty="0">
                <a:solidFill>
                  <a:schemeClr val="tx2"/>
                </a:solidFill>
              </a:rPr>
              <a:t>АСР8"</a:t>
            </a:r>
            <a:endParaRPr lang="ru-RU" altLang="ru-RU" sz="14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+mj-lt"/>
              <a:buAutoNum type="arabicPeriod"/>
              <a:defRPr/>
            </a:pPr>
            <a:endParaRPr lang="ru-RU" altLang="ru-RU" sz="1400" dirty="0">
              <a:solidFill>
                <a:schemeClr val="tx2"/>
              </a:solidFill>
            </a:endParaRPr>
          </a:p>
          <a:p>
            <a:pPr algn="just" eaLnBrk="1" hangingPunct="1">
              <a:buFont typeface="+mj-lt"/>
              <a:buAutoNum type="arabicPeriod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Беспроводные </a:t>
            </a:r>
            <a:r>
              <a:rPr lang="ru-RU" altLang="ru-RU" sz="1400" dirty="0">
                <a:solidFill>
                  <a:schemeClr val="tx2"/>
                </a:solidFill>
              </a:rPr>
              <a:t>приборы "</a:t>
            </a:r>
            <a:r>
              <a:rPr lang="ru-RU" altLang="ru-RU" sz="1400" dirty="0" smtClean="0">
                <a:solidFill>
                  <a:schemeClr val="tx2"/>
                </a:solidFill>
              </a:rPr>
              <a:t>С2000</a:t>
            </a:r>
            <a:r>
              <a:rPr lang="ru-RU" altLang="ru-RU" sz="1400" dirty="0">
                <a:solidFill>
                  <a:schemeClr val="tx2"/>
                </a:solidFill>
              </a:rPr>
              <a:t>Р</a:t>
            </a:r>
            <a:r>
              <a:rPr lang="ru-RU" altLang="ru-RU" sz="1400" dirty="0" smtClean="0">
                <a:solidFill>
                  <a:schemeClr val="tx2"/>
                </a:solidFill>
              </a:rPr>
              <a:t>-АСР2</a:t>
            </a:r>
            <a:r>
              <a:rPr lang="ru-RU" altLang="ru-RU" sz="1400" dirty="0">
                <a:solidFill>
                  <a:schemeClr val="tx2"/>
                </a:solidFill>
              </a:rPr>
              <a:t>"\"</a:t>
            </a:r>
            <a:r>
              <a:rPr lang="ru-RU" altLang="ru-RU" sz="1400" dirty="0" smtClean="0">
                <a:solidFill>
                  <a:schemeClr val="tx2"/>
                </a:solidFill>
              </a:rPr>
              <a:t>С2000Р</a:t>
            </a:r>
            <a:r>
              <a:rPr lang="en-US" altLang="ru-RU" sz="1400" dirty="0" smtClean="0">
                <a:solidFill>
                  <a:schemeClr val="tx2"/>
                </a:solidFill>
              </a:rPr>
              <a:t>-</a:t>
            </a:r>
            <a:r>
              <a:rPr lang="ru-RU" altLang="ru-RU" sz="1400" dirty="0" smtClean="0">
                <a:solidFill>
                  <a:schemeClr val="tx2"/>
                </a:solidFill>
              </a:rPr>
              <a:t>АРР32"</a:t>
            </a:r>
            <a:endParaRPr lang="en-US" altLang="ru-RU" sz="14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+mj-lt"/>
              <a:buAutoNum type="arabicPeriod"/>
              <a:defRPr/>
            </a:pPr>
            <a:endParaRPr lang="ru-RU" altLang="ru-RU" sz="14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+mj-lt"/>
              <a:buAutoNum type="arabicPeriod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Контроллер двухпроводной линии связи "С2000-КДЛ"</a:t>
            </a:r>
          </a:p>
          <a:p>
            <a:pPr algn="just" eaLnBrk="1" hangingPunct="1">
              <a:buFont typeface="+mj-lt"/>
              <a:buAutoNum type="arabicPeriod"/>
              <a:defRPr/>
            </a:pPr>
            <a:endParaRPr lang="ru-RU" altLang="ru-RU" sz="14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+mj-lt"/>
              <a:buAutoNum type="arabicPeriod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Вспомогательные устройства</a:t>
            </a:r>
            <a:r>
              <a:rPr lang="en-US" altLang="ru-RU" sz="1400" dirty="0" smtClean="0">
                <a:solidFill>
                  <a:schemeClr val="tx2"/>
                </a:solidFill>
              </a:rPr>
              <a:t>:</a:t>
            </a:r>
          </a:p>
          <a:p>
            <a:pPr marL="0" indent="0" algn="just" eaLnBrk="1" hangingPunct="1">
              <a:buNone/>
              <a:defRPr/>
            </a:pPr>
            <a:endParaRPr lang="ru-RU" altLang="ru-RU" sz="1400" dirty="0" smtClean="0">
              <a:solidFill>
                <a:schemeClr val="tx2"/>
              </a:solidFill>
            </a:endParaRP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Преобразователи интерфейсов </a:t>
            </a:r>
            <a:r>
              <a:rPr lang="en-US" altLang="ru-RU" sz="1400" dirty="0" smtClean="0">
                <a:solidFill>
                  <a:schemeClr val="tx2"/>
                </a:solidFill>
              </a:rPr>
              <a:t>USB/</a:t>
            </a:r>
            <a:r>
              <a:rPr lang="ru-RU" altLang="ru-RU" sz="1400" dirty="0" smtClean="0">
                <a:solidFill>
                  <a:schemeClr val="tx2"/>
                </a:solidFill>
              </a:rPr>
              <a:t>RS-232 </a:t>
            </a:r>
            <a:r>
              <a:rPr lang="en-US" altLang="ru-RU" sz="1400" dirty="0" smtClean="0">
                <a:solidFill>
                  <a:schemeClr val="tx2"/>
                </a:solidFill>
              </a:rPr>
              <a:t>&lt;&gt; </a:t>
            </a:r>
            <a:r>
              <a:rPr lang="ru-RU" altLang="ru-RU" sz="1400" dirty="0" smtClean="0">
                <a:solidFill>
                  <a:schemeClr val="tx2"/>
                </a:solidFill>
              </a:rPr>
              <a:t>RS-485</a:t>
            </a:r>
            <a:r>
              <a:rPr lang="en-US" altLang="ru-RU" sz="1400" dirty="0" smtClean="0">
                <a:solidFill>
                  <a:schemeClr val="tx2"/>
                </a:solidFill>
              </a:rPr>
              <a:t>/Ethernet/Radio</a:t>
            </a: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Повторители интерфейсов RS-485 и </a:t>
            </a:r>
            <a:r>
              <a:rPr lang="en-US" altLang="ru-RU" sz="1400" dirty="0" smtClean="0">
                <a:solidFill>
                  <a:schemeClr val="tx2"/>
                </a:solidFill>
              </a:rPr>
              <a:t>Radio</a:t>
            </a:r>
          </a:p>
          <a:p>
            <a:pPr lvl="1" algn="just" eaLnBrk="1" hangingPunct="1">
              <a:buFont typeface="Wingdings" pitchFamily="2" charset="2"/>
              <a:buChar char="ü"/>
              <a:defRPr/>
            </a:pPr>
            <a:r>
              <a:rPr lang="ru-RU" altLang="ru-RU" sz="1400" dirty="0" smtClean="0">
                <a:solidFill>
                  <a:schemeClr val="tx2"/>
                </a:solidFill>
              </a:rPr>
              <a:t>Резервные источники питания</a:t>
            </a:r>
          </a:p>
          <a:p>
            <a:pPr eaLnBrk="1" hangingPunct="1">
              <a:defRPr/>
            </a:pPr>
            <a:endParaRPr lang="ru-RU" altLang="ru-RU" sz="1600" dirty="0" smtClean="0">
              <a:solidFill>
                <a:schemeClr val="tx2"/>
              </a:solidFill>
            </a:endParaRPr>
          </a:p>
        </p:txBody>
      </p:sp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trek\Desktop\gear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20579"/>
            <a:ext cx="2736304" cy="239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9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защиты 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 «Ресурс»  исп. 10</a:t>
            </a:r>
            <a:endParaRPr lang="ru-RU" sz="2000" dirty="0"/>
          </a:p>
        </p:txBody>
      </p:sp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4644008" y="2852936"/>
            <a:ext cx="422864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ru-RU" altLang="ru-RU" sz="1600" dirty="0" smtClean="0">
                <a:solidFill>
                  <a:schemeClr val="tx2"/>
                </a:solidFill>
              </a:rPr>
              <a:t>Включает </a:t>
            </a:r>
            <a:r>
              <a:rPr lang="ru-RU" altLang="ru-RU" sz="1600" dirty="0">
                <a:solidFill>
                  <a:schemeClr val="tx2"/>
                </a:solidFill>
              </a:rPr>
              <a:t>программный модуль: получение, хранение, отображение информации с 10 </a:t>
            </a:r>
            <a:r>
              <a:rPr lang="ru-RU" altLang="ru-RU" sz="1600" dirty="0" smtClean="0">
                <a:solidFill>
                  <a:schemeClr val="tx2"/>
                </a:solidFill>
              </a:rPr>
              <a:t>счётчиков </a:t>
            </a:r>
            <a:r>
              <a:rPr lang="ru-RU" altLang="ru-RU" sz="1600" dirty="0">
                <a:solidFill>
                  <a:schemeClr val="tx2"/>
                </a:solidFill>
              </a:rPr>
              <a:t>воды, электроэнергии, газа и т.п. Возможность наращивания количества </a:t>
            </a:r>
            <a:r>
              <a:rPr lang="ru-RU" altLang="ru-RU" sz="1600" dirty="0" smtClean="0">
                <a:solidFill>
                  <a:schemeClr val="tx2"/>
                </a:solidFill>
              </a:rPr>
              <a:t>счётчиков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proliant\Home\strek\фото ПО и схемы\коробка3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57" y="2636913"/>
            <a:ext cx="4646765" cy="422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81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Программный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 «Ресурс» плюс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ru-RU" sz="2000" dirty="0"/>
          </a:p>
        </p:txBody>
      </p:sp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4631692" y="2842951"/>
            <a:ext cx="42409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ru-RU" altLang="ru-RU" sz="1600" dirty="0" smtClean="0">
                <a:solidFill>
                  <a:schemeClr val="tx2"/>
                </a:solidFill>
              </a:rPr>
              <a:t>Обеспечивает </a:t>
            </a:r>
            <a:r>
              <a:rPr lang="ru-RU" altLang="ru-RU" sz="1600" dirty="0">
                <a:solidFill>
                  <a:schemeClr val="tx2"/>
                </a:solidFill>
              </a:rPr>
              <a:t>увеличение количества </a:t>
            </a:r>
            <a:r>
              <a:rPr lang="ru-RU" altLang="ru-RU" sz="1600" dirty="0" smtClean="0">
                <a:solidFill>
                  <a:schemeClr val="tx2"/>
                </a:solidFill>
              </a:rPr>
              <a:t>подключаемых счётчиков к </a:t>
            </a:r>
            <a:r>
              <a:rPr lang="ru-RU" altLang="ru-RU" sz="1600" dirty="0">
                <a:solidFill>
                  <a:schemeClr val="tx2"/>
                </a:solidFill>
              </a:rPr>
              <a:t>АРМ "Ресурс" на 100 единиц</a:t>
            </a:r>
          </a:p>
        </p:txBody>
      </p:sp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\\proliant\Home\strek\фото ПО и схемы\коробка2 без флеш 2016 г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6" y="1628801"/>
            <a:ext cx="4418406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38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Программный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 «Ресурс» плюс 1000</a:t>
            </a:r>
            <a:endParaRPr lang="ru-RU" sz="2000" dirty="0"/>
          </a:p>
        </p:txBody>
      </p:sp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4631692" y="2804735"/>
            <a:ext cx="42409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ru-RU" altLang="ru-RU" sz="1600" dirty="0" smtClean="0">
                <a:solidFill>
                  <a:schemeClr val="tx2"/>
                </a:solidFill>
              </a:rPr>
              <a:t>Обеспечивает </a:t>
            </a:r>
            <a:r>
              <a:rPr lang="ru-RU" altLang="ru-RU" sz="1600" dirty="0">
                <a:solidFill>
                  <a:schemeClr val="tx2"/>
                </a:solidFill>
              </a:rPr>
              <a:t>увеличение количества </a:t>
            </a:r>
            <a:r>
              <a:rPr lang="ru-RU" altLang="ru-RU" sz="1600" dirty="0" smtClean="0">
                <a:solidFill>
                  <a:schemeClr val="tx2"/>
                </a:solidFill>
              </a:rPr>
              <a:t>подключаемых счётчиков к </a:t>
            </a:r>
            <a:r>
              <a:rPr lang="ru-RU" altLang="ru-RU" sz="1600" dirty="0">
                <a:solidFill>
                  <a:schemeClr val="tx2"/>
                </a:solidFill>
              </a:rPr>
              <a:t>АРМ "Ресурс" на </a:t>
            </a:r>
            <a:r>
              <a:rPr lang="ru-RU" altLang="ru-RU" sz="1600" dirty="0" smtClean="0">
                <a:solidFill>
                  <a:schemeClr val="tx2"/>
                </a:solidFill>
              </a:rPr>
              <a:t>1000 </a:t>
            </a:r>
            <a:r>
              <a:rPr lang="ru-RU" altLang="ru-RU" sz="1600" dirty="0">
                <a:solidFill>
                  <a:schemeClr val="tx2"/>
                </a:solidFill>
              </a:rPr>
              <a:t>единиц</a:t>
            </a:r>
          </a:p>
        </p:txBody>
      </p:sp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\\proliant\Home\strek\фото ПО и схемы\коробка2 без флеш 2016 г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6" y="1628801"/>
            <a:ext cx="4418406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75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Адресный счетчик расхода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C2000-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АСР2</a:t>
            </a:r>
            <a:endParaRPr lang="ru-RU" sz="2000" dirty="0"/>
          </a:p>
        </p:txBody>
      </p:sp>
      <p:sp>
        <p:nvSpPr>
          <p:cNvPr id="16390" name="Прямоугольник 1"/>
          <p:cNvSpPr>
            <a:spLocks noChangeArrowheads="1"/>
          </p:cNvSpPr>
          <p:nvPr/>
        </p:nvSpPr>
        <p:spPr bwMode="auto">
          <a:xfrm>
            <a:off x="4565104" y="1798072"/>
            <a:ext cx="4307552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подсчет выходных импульсов счетчиков расхода ресурсов (горячая и холодная вода, электроэнергия и т.д</a:t>
            </a:r>
            <a:r>
              <a:rPr lang="ru-RU" altLang="ru-RU" sz="1600" dirty="0" smtClean="0">
                <a:solidFill>
                  <a:schemeClr val="tx2"/>
                </a:solidFill>
              </a:rPr>
              <a:t>.)</a:t>
            </a:r>
            <a:endParaRPr lang="ru-RU" altLang="ru-RU" sz="1600" dirty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изменяемое время интегрирования подсчета импульсов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контроль состояния цепей подключения счетчиков к "С2000-АСР2" на неисправность (короткое замыкание и обрыв)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количество подключаемых счетчиков – 2 шт</a:t>
            </a:r>
            <a:r>
              <a:rPr lang="ru-RU" altLang="ru-RU" sz="1600" dirty="0" smtClean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16389" name="Picture 5" descr="D:\Yana\Презентации\Ресурс\С2000-АСР2_нов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57338"/>
            <a:ext cx="3633787" cy="4437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Зачем учитывать ресурсы?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2757" y="1988840"/>
            <a:ext cx="2669084" cy="201622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b="1" dirty="0" smtClean="0">
                <a:solidFill>
                  <a:schemeClr val="tx2"/>
                </a:solidFill>
              </a:rPr>
              <a:t>Экономия</a:t>
            </a:r>
            <a:endParaRPr lang="ru-RU" sz="1400" b="1" dirty="0">
              <a:solidFill>
                <a:schemeClr val="tx2"/>
              </a:solidFill>
            </a:endParaRPr>
          </a:p>
          <a:p>
            <a:pPr marL="85725" indent="-85725" algn="just"/>
            <a:r>
              <a:rPr lang="ru-RU" sz="1200" dirty="0" smtClean="0">
                <a:solidFill>
                  <a:schemeClr val="tx2"/>
                </a:solidFill>
              </a:rPr>
              <a:t>За счёт выявления фактов </a:t>
            </a:r>
            <a:r>
              <a:rPr lang="ru-RU" sz="1200" dirty="0">
                <a:solidFill>
                  <a:schemeClr val="tx2"/>
                </a:solidFill>
              </a:rPr>
              <a:t>несанкционированного </a:t>
            </a:r>
            <a:r>
              <a:rPr lang="ru-RU" sz="1200" dirty="0" smtClean="0">
                <a:solidFill>
                  <a:schemeClr val="tx2"/>
                </a:solidFill>
              </a:rPr>
              <a:t>использования ресурсов </a:t>
            </a:r>
          </a:p>
          <a:p>
            <a:pPr marL="85725" indent="-85725" algn="just"/>
            <a:r>
              <a:rPr lang="ru-RU" sz="1200" dirty="0" smtClean="0">
                <a:solidFill>
                  <a:schemeClr val="tx2"/>
                </a:solidFill>
              </a:rPr>
              <a:t>Предотвращение аварий</a:t>
            </a:r>
          </a:p>
          <a:p>
            <a:pPr marL="85725" indent="-85725" algn="just"/>
            <a:r>
              <a:rPr lang="ru-RU" sz="1200" dirty="0" smtClean="0">
                <a:solidFill>
                  <a:schemeClr val="tx2"/>
                </a:solidFill>
              </a:rPr>
              <a:t>Сокращение затрат на персонал</a:t>
            </a:r>
          </a:p>
          <a:p>
            <a:pPr marL="85725" indent="-85725" algn="just"/>
            <a:r>
              <a:rPr lang="ru-RU" sz="1200" dirty="0" smtClean="0">
                <a:solidFill>
                  <a:schemeClr val="tx2"/>
                </a:solidFill>
              </a:rPr>
              <a:t>Оплата фактически потреблённых ресурсов</a:t>
            </a:r>
            <a:endParaRPr lang="ru-RU" sz="12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ru-RU" altLang="ru-RU" sz="1800" dirty="0" smtClean="0">
              <a:solidFill>
                <a:schemeClr val="tx2"/>
              </a:solidFill>
            </a:endParaRPr>
          </a:p>
        </p:txBody>
      </p:sp>
      <p:pic>
        <p:nvPicPr>
          <p:cNvPr id="9" name="Рисунок 8" descr="\\proliant\Home\strek\реклама\spec_resur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5224"/>
            <a:ext cx="6300192" cy="1412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3199060" y="1988840"/>
            <a:ext cx="2669084" cy="201622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b="1" dirty="0" smtClean="0">
                <a:solidFill>
                  <a:schemeClr val="tx2"/>
                </a:solidFill>
              </a:rPr>
              <a:t>Удобство</a:t>
            </a:r>
            <a:endParaRPr lang="ru-RU" sz="1400" b="1" dirty="0">
              <a:solidFill>
                <a:schemeClr val="tx2"/>
              </a:solidFill>
            </a:endParaRPr>
          </a:p>
          <a:p>
            <a:pPr marL="88900" indent="-88900" algn="just"/>
            <a:r>
              <a:rPr lang="ru-RU" sz="1200" dirty="0" smtClean="0">
                <a:solidFill>
                  <a:schemeClr val="tx2"/>
                </a:solidFill>
              </a:rPr>
              <a:t>Автоматическая выгрузка </a:t>
            </a:r>
            <a:r>
              <a:rPr lang="ru-RU" sz="1200" dirty="0">
                <a:solidFill>
                  <a:schemeClr val="tx2"/>
                </a:solidFill>
              </a:rPr>
              <a:t>данных в </a:t>
            </a:r>
            <a:r>
              <a:rPr lang="ru-RU" sz="1200" b="1" dirty="0">
                <a:solidFill>
                  <a:schemeClr val="tx2"/>
                </a:solidFill>
              </a:rPr>
              <a:t>ГИС ЖКХ</a:t>
            </a:r>
            <a:r>
              <a:rPr lang="ru-RU" sz="1200" dirty="0">
                <a:solidFill>
                  <a:schemeClr val="tx2"/>
                </a:solidFill>
              </a:rPr>
              <a:t>, документы формата </a:t>
            </a:r>
            <a:r>
              <a:rPr lang="ru-RU" sz="1200" dirty="0" err="1">
                <a:solidFill>
                  <a:schemeClr val="tx2"/>
                </a:solidFill>
              </a:rPr>
              <a:t>Excel</a:t>
            </a:r>
            <a:r>
              <a:rPr lang="ru-RU" sz="1200" dirty="0">
                <a:solidFill>
                  <a:schemeClr val="tx2"/>
                </a:solidFill>
              </a:rPr>
              <a:t>, программу </a:t>
            </a:r>
            <a:r>
              <a:rPr lang="ru-RU" sz="1200" b="1" dirty="0">
                <a:solidFill>
                  <a:schemeClr val="tx2"/>
                </a:solidFill>
              </a:rPr>
              <a:t>1С</a:t>
            </a:r>
            <a:r>
              <a:rPr lang="ru-RU" sz="1200" dirty="0">
                <a:solidFill>
                  <a:schemeClr val="tx2"/>
                </a:solidFill>
              </a:rPr>
              <a:t> и другие </a:t>
            </a:r>
            <a:r>
              <a:rPr lang="ru-RU" sz="1200" dirty="0" smtClean="0">
                <a:solidFill>
                  <a:schemeClr val="tx2"/>
                </a:solidFill>
              </a:rPr>
              <a:t>системы </a:t>
            </a:r>
          </a:p>
          <a:p>
            <a:pPr marL="88900" indent="-88900" algn="just"/>
            <a:r>
              <a:rPr lang="ru-RU" sz="1200" dirty="0">
                <a:solidFill>
                  <a:schemeClr val="tx2"/>
                </a:solidFill>
              </a:rPr>
              <a:t>Возможность в режиме реального времени централизованно собирать показания с приборов учёта </a:t>
            </a:r>
            <a:r>
              <a:rPr lang="ru-RU" sz="1200" dirty="0" smtClean="0">
                <a:solidFill>
                  <a:schemeClr val="tx2"/>
                </a:solidFill>
              </a:rPr>
              <a:t>ресурсов</a:t>
            </a:r>
            <a:endParaRPr lang="ru-RU" altLang="ru-RU" sz="18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ru-RU" sz="12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ru-RU" altLang="ru-RU" sz="1800" dirty="0" smtClean="0">
              <a:solidFill>
                <a:schemeClr val="tx2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935364" y="1988840"/>
            <a:ext cx="2669084" cy="201622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 smtClean="0">
                <a:solidFill>
                  <a:schemeClr val="tx2"/>
                </a:solidFill>
              </a:rPr>
              <a:t>Достоверность</a:t>
            </a:r>
            <a:endParaRPr lang="ru-RU" sz="1400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ru-RU" sz="1200" dirty="0" smtClean="0">
                <a:solidFill>
                  <a:schemeClr val="tx2"/>
                </a:solidFill>
              </a:rPr>
              <a:t>Подтверждена метрологическим сертификатом</a:t>
            </a:r>
          </a:p>
        </p:txBody>
      </p:sp>
    </p:spTree>
    <p:extLst>
      <p:ext uri="{BB962C8B-B14F-4D97-AF65-F5344CB8AC3E}">
        <p14:creationId xmlns:p14="http://schemas.microsoft.com/office/powerpoint/2010/main" val="2549747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Адресный счетчик расхода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C2000-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АСР8</a:t>
            </a:r>
            <a:endParaRPr lang="ru-RU" sz="2000" dirty="0"/>
          </a:p>
        </p:txBody>
      </p:sp>
      <p:sp>
        <p:nvSpPr>
          <p:cNvPr id="17414" name="Прямоугольник 1"/>
          <p:cNvSpPr>
            <a:spLocks noChangeArrowheads="1"/>
          </p:cNvSpPr>
          <p:nvPr/>
        </p:nvSpPr>
        <p:spPr bwMode="auto">
          <a:xfrm>
            <a:off x="5076056" y="1839302"/>
            <a:ext cx="3888431" cy="343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подсчет выходных импульсов счётчиков 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резервное питание от батареи (до 100 дней)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изменяемое время интегрирования </a:t>
            </a:r>
            <a:r>
              <a:rPr lang="ru-RU" altLang="ru-RU" sz="1600" dirty="0" smtClean="0">
                <a:solidFill>
                  <a:schemeClr val="tx2"/>
                </a:solidFill>
              </a:rPr>
              <a:t>подсчёта </a:t>
            </a:r>
            <a:r>
              <a:rPr lang="ru-RU" altLang="ru-RU" sz="1600" dirty="0">
                <a:solidFill>
                  <a:schemeClr val="tx2"/>
                </a:solidFill>
              </a:rPr>
              <a:t>импульсов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контроль состояния цепей подключения </a:t>
            </a:r>
            <a:r>
              <a:rPr lang="ru-RU" altLang="ru-RU" sz="1600" dirty="0" smtClean="0">
                <a:solidFill>
                  <a:schemeClr val="tx2"/>
                </a:solidFill>
              </a:rPr>
              <a:t>счётчиков </a:t>
            </a:r>
            <a:r>
              <a:rPr lang="ru-RU" altLang="ru-RU" sz="1600" dirty="0">
                <a:solidFill>
                  <a:schemeClr val="tx2"/>
                </a:solidFill>
              </a:rPr>
              <a:t>на неисправность (короткое замыкание и обрыв)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количество подключаемых </a:t>
            </a:r>
            <a:r>
              <a:rPr lang="ru-RU" altLang="ru-RU" sz="1600" dirty="0" smtClean="0">
                <a:solidFill>
                  <a:schemeClr val="tx2"/>
                </a:solidFill>
              </a:rPr>
              <a:t>счётчиков </a:t>
            </a:r>
            <a:r>
              <a:rPr lang="ru-RU" altLang="ru-RU" sz="1600" dirty="0">
                <a:solidFill>
                  <a:schemeClr val="tx2"/>
                </a:solidFill>
              </a:rPr>
              <a:t>– </a:t>
            </a:r>
            <a:r>
              <a:rPr lang="en-US" altLang="ru-RU" sz="1600" dirty="0">
                <a:solidFill>
                  <a:schemeClr val="tx2"/>
                </a:solidFill>
              </a:rPr>
              <a:t>8</a:t>
            </a:r>
            <a:r>
              <a:rPr lang="ru-RU" altLang="ru-RU" sz="1600" dirty="0">
                <a:solidFill>
                  <a:schemeClr val="tx2"/>
                </a:solidFill>
              </a:rPr>
              <a:t> шт</a:t>
            </a:r>
            <a:r>
              <a:rPr lang="ru-RU" altLang="ru-RU" sz="1600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</a:rPr>
              <a:t>внутренняя </a:t>
            </a:r>
            <a:r>
              <a:rPr lang="ru-RU" altLang="ru-RU" sz="1600" u="sng" dirty="0" smtClean="0">
                <a:solidFill>
                  <a:schemeClr val="tx2"/>
                </a:solidFill>
              </a:rPr>
              <a:t>память на 5 000 000 000 </a:t>
            </a:r>
            <a:r>
              <a:rPr lang="ru-RU" altLang="ru-RU" sz="1600" dirty="0" smtClean="0">
                <a:solidFill>
                  <a:schemeClr val="tx2"/>
                </a:solidFill>
              </a:rPr>
              <a:t>импульсов на каждый из 8 выходов 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pic>
        <p:nvPicPr>
          <p:cNvPr id="17415" name="Picture 2" descr="E:\С2000-АСР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575"/>
            <a:ext cx="4506913" cy="30972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85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сбора и передачи данных 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C2000-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КДЛ</a:t>
            </a:r>
            <a:endParaRPr lang="ru-RU" sz="2000" dirty="0"/>
          </a:p>
        </p:txBody>
      </p:sp>
      <p:sp>
        <p:nvSpPr>
          <p:cNvPr id="19462" name="Прямоугольник 1"/>
          <p:cNvSpPr>
            <a:spLocks noChangeArrowheads="1"/>
          </p:cNvSpPr>
          <p:nvPr/>
        </p:nvSpPr>
        <p:spPr bwMode="auto">
          <a:xfrm>
            <a:off x="4572000" y="1988840"/>
            <a:ext cx="432048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запрос и хранение </a:t>
            </a:r>
            <a:r>
              <a:rPr lang="ru-RU" altLang="ru-RU" sz="1600" dirty="0" smtClean="0">
                <a:solidFill>
                  <a:schemeClr val="tx2"/>
                </a:solidFill>
              </a:rPr>
              <a:t>счётных </a:t>
            </a:r>
            <a:r>
              <a:rPr lang="ru-RU" altLang="ru-RU" sz="1600" dirty="0">
                <a:solidFill>
                  <a:schemeClr val="tx2"/>
                </a:solidFill>
              </a:rPr>
              <a:t>значений от "С2000-АСР2"\"С2000-АСР8"- контроль состояния и питание подключенных устройств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вычитывание состояний и счетных значений по интерфейсу </a:t>
            </a:r>
            <a:r>
              <a:rPr lang="en-US" altLang="ru-RU" sz="1600" dirty="0">
                <a:solidFill>
                  <a:schemeClr val="tx2"/>
                </a:solidFill>
              </a:rPr>
              <a:t>RS</a:t>
            </a:r>
            <a:r>
              <a:rPr lang="ru-RU" altLang="ru-RU" sz="1600" dirty="0">
                <a:solidFill>
                  <a:schemeClr val="tx2"/>
                </a:solidFill>
              </a:rPr>
              <a:t>485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 </a:t>
            </a:r>
            <a:r>
              <a:rPr lang="ru-RU" altLang="ru-RU" sz="1600" dirty="0">
                <a:solidFill>
                  <a:schemeClr val="tx2"/>
                </a:solidFill>
              </a:rPr>
              <a:t>количество подключаемых "С2000-АСР2" – 64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количество подключаемых "С2000-АСР8" – 16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количество точек подключения  – </a:t>
            </a:r>
            <a:r>
              <a:rPr lang="ru-RU" altLang="ru-RU" sz="1600" dirty="0" smtClean="0">
                <a:solidFill>
                  <a:schemeClr val="tx2"/>
                </a:solidFill>
              </a:rPr>
              <a:t>127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</a:rPr>
              <a:t>внутренняя </a:t>
            </a:r>
            <a:r>
              <a:rPr lang="ru-RU" altLang="ru-RU" sz="1600" u="sng" dirty="0" smtClean="0">
                <a:solidFill>
                  <a:schemeClr val="tx2"/>
                </a:solidFill>
              </a:rPr>
              <a:t>память рассчитана на 100 лет </a:t>
            </a:r>
            <a:r>
              <a:rPr lang="ru-RU" altLang="ru-RU" sz="1600" dirty="0" smtClean="0">
                <a:solidFill>
                  <a:schemeClr val="tx2"/>
                </a:solidFill>
              </a:rPr>
              <a:t>работы при максимальной загрузке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pic>
        <p:nvPicPr>
          <p:cNvPr id="18437" name="Picture 5" descr="D:\Yana\Презентации\Ресурс\С2000-КДЛ новый корпус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71" y="2052637"/>
            <a:ext cx="4064000" cy="277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35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Адресный счетчик расхода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радиоканальный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C2000P-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АСР2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1844824"/>
            <a:ext cx="4752528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Предназначен </a:t>
            </a:r>
            <a:r>
              <a:rPr lang="ru-RU" sz="1600" dirty="0">
                <a:solidFill>
                  <a:schemeClr val="tx2"/>
                </a:solidFill>
              </a:rPr>
              <a:t>для получения и отправки по радиоканалу данных со </a:t>
            </a:r>
            <a:r>
              <a:rPr lang="ru-RU" sz="1600" dirty="0" smtClean="0">
                <a:solidFill>
                  <a:schemeClr val="tx2"/>
                </a:solidFill>
              </a:rPr>
              <a:t>счётчиков </a:t>
            </a:r>
            <a:r>
              <a:rPr lang="ru-RU" sz="1600" dirty="0">
                <a:solidFill>
                  <a:schemeClr val="tx2"/>
                </a:solidFill>
              </a:rPr>
              <a:t>воды и датчика протечки.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Количество </a:t>
            </a:r>
            <a:r>
              <a:rPr lang="ru-RU" sz="1600" dirty="0" err="1">
                <a:solidFill>
                  <a:schemeClr val="tx2"/>
                </a:solidFill>
              </a:rPr>
              <a:t>имп</a:t>
            </a:r>
            <a:r>
              <a:rPr lang="ru-RU" sz="1600" dirty="0">
                <a:solidFill>
                  <a:schemeClr val="tx2"/>
                </a:solidFill>
              </a:rPr>
              <a:t>. </a:t>
            </a:r>
            <a:r>
              <a:rPr lang="en-US" sz="1600" dirty="0" smtClean="0">
                <a:solidFill>
                  <a:schemeClr val="tx2"/>
                </a:solidFill>
              </a:rPr>
              <a:t>c</a:t>
            </a:r>
            <a:r>
              <a:rPr lang="ru-RU" sz="1600" dirty="0" err="1" smtClean="0">
                <a:solidFill>
                  <a:schemeClr val="tx2"/>
                </a:solidFill>
              </a:rPr>
              <a:t>чётчиков</a:t>
            </a:r>
            <a:r>
              <a:rPr lang="ru-RU" sz="1600" dirty="0" smtClean="0">
                <a:solidFill>
                  <a:schemeClr val="tx2"/>
                </a:solidFill>
              </a:rPr>
              <a:t> - 2</a:t>
            </a:r>
            <a:endParaRPr lang="ru-RU" sz="1600" dirty="0">
              <a:solidFill>
                <a:schemeClr val="tx2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Поддержка С2000-ДЗ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Контроль состояния цепей подключения счётчиков 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Диапазоны рабочих частот, </a:t>
            </a:r>
            <a:r>
              <a:rPr lang="ru-RU" sz="1600" dirty="0" smtClean="0">
                <a:solidFill>
                  <a:schemeClr val="tx2"/>
                </a:solidFill>
              </a:rPr>
              <a:t>МГц - 868.0 </a:t>
            </a:r>
            <a:r>
              <a:rPr lang="ru-RU" sz="1600" dirty="0">
                <a:solidFill>
                  <a:schemeClr val="tx2"/>
                </a:solidFill>
              </a:rPr>
              <a:t>868.2, 868.7 869.2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2"/>
                </a:solidFill>
              </a:rPr>
              <a:t>Дальность </a:t>
            </a:r>
            <a:r>
              <a:rPr lang="ru-RU" sz="1600" dirty="0">
                <a:solidFill>
                  <a:schemeClr val="tx2"/>
                </a:solidFill>
              </a:rPr>
              <a:t>действия радиоканала на открытой </a:t>
            </a:r>
            <a:r>
              <a:rPr lang="ru-RU" sz="1600" dirty="0" smtClean="0">
                <a:solidFill>
                  <a:schemeClr val="tx2"/>
                </a:solidFill>
              </a:rPr>
              <a:t>местности, не </a:t>
            </a:r>
            <a:r>
              <a:rPr lang="ru-RU" sz="1600" dirty="0">
                <a:solidFill>
                  <a:schemeClr val="tx2"/>
                </a:solidFill>
              </a:rPr>
              <a:t>менее </a:t>
            </a:r>
            <a:r>
              <a:rPr lang="ru-RU" sz="1600" dirty="0" smtClean="0">
                <a:solidFill>
                  <a:schemeClr val="tx2"/>
                </a:solidFill>
              </a:rPr>
              <a:t>300 м.</a:t>
            </a:r>
            <a:endParaRPr lang="ru-RU" sz="1600" dirty="0">
              <a:solidFill>
                <a:schemeClr val="tx2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Время работы от основной батареи в дежурном режиме, </a:t>
            </a:r>
            <a:r>
              <a:rPr lang="ru-RU" sz="1600" u="sng" dirty="0" smtClean="0">
                <a:solidFill>
                  <a:schemeClr val="tx2"/>
                </a:solidFill>
              </a:rPr>
              <a:t>до 5 лет</a:t>
            </a:r>
            <a:endParaRPr lang="ru-RU" sz="1600" u="sng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Степень защиты, обеспечиваемая </a:t>
            </a:r>
            <a:r>
              <a:rPr lang="ru-RU" sz="1600" dirty="0" smtClean="0">
                <a:solidFill>
                  <a:schemeClr val="tx2"/>
                </a:solidFill>
              </a:rPr>
              <a:t>оболочкой IР41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7" name="Picture 5" descr="D:\Yana\Презентации\Ресурс\С2000-АСР2_нов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916832"/>
            <a:ext cx="3096343" cy="3780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76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Адресный радио расширитель 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C2000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АРР32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1628800"/>
            <a:ext cx="48965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Предназначен </a:t>
            </a:r>
            <a:r>
              <a:rPr lang="ru-RU" sz="1600" dirty="0">
                <a:solidFill>
                  <a:schemeClr val="tx2"/>
                </a:solidFill>
              </a:rPr>
              <a:t>для обеспечения работы беспроводных </a:t>
            </a:r>
            <a:r>
              <a:rPr lang="ru-RU" sz="1600" dirty="0" err="1">
                <a:solidFill>
                  <a:schemeClr val="tx2"/>
                </a:solidFill>
              </a:rPr>
              <a:t>радиоканальных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извещателей</a:t>
            </a:r>
            <a:r>
              <a:rPr lang="ru-RU" sz="16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endParaRPr lang="ru-RU" sz="1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Диапазоны рабочих частот, </a:t>
            </a:r>
            <a:r>
              <a:rPr lang="ru-RU" sz="1600" dirty="0" smtClean="0">
                <a:solidFill>
                  <a:schemeClr val="tx2"/>
                </a:solidFill>
              </a:rPr>
              <a:t>МГц - 868.0 </a:t>
            </a:r>
            <a:r>
              <a:rPr lang="ru-RU" sz="1600" dirty="0">
                <a:solidFill>
                  <a:schemeClr val="tx2"/>
                </a:solidFill>
              </a:rPr>
              <a:t>868.2, 868.7 869.2.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Количество радиочастотных </a:t>
            </a:r>
            <a:r>
              <a:rPr lang="ru-RU" sz="1600" dirty="0" smtClean="0">
                <a:solidFill>
                  <a:schemeClr val="tx2"/>
                </a:solidFill>
              </a:rPr>
              <a:t>каналов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- 4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Излучаемая мощность в режиме передачи, не более, </a:t>
            </a:r>
            <a:r>
              <a:rPr lang="ru-RU" sz="1600" dirty="0" smtClean="0">
                <a:solidFill>
                  <a:schemeClr val="tx2"/>
                </a:solidFill>
              </a:rPr>
              <a:t>мВт -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10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Дальность действия радиоканала на открытой местности, </a:t>
            </a:r>
            <a:r>
              <a:rPr lang="ru-RU" sz="1600" dirty="0" smtClean="0">
                <a:solidFill>
                  <a:schemeClr val="tx2"/>
                </a:solidFill>
              </a:rPr>
              <a:t>- не </a:t>
            </a:r>
            <a:r>
              <a:rPr lang="ru-RU" sz="1600" dirty="0">
                <a:solidFill>
                  <a:schemeClr val="tx2"/>
                </a:solidFill>
              </a:rPr>
              <a:t>менее </a:t>
            </a:r>
            <a:r>
              <a:rPr lang="ru-RU" sz="1600" dirty="0" smtClean="0">
                <a:solidFill>
                  <a:schemeClr val="tx2"/>
                </a:solidFill>
              </a:rPr>
              <a:t>300 м.</a:t>
            </a:r>
            <a:endParaRPr lang="ru-RU" sz="1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Динамическая аутентификация и </a:t>
            </a:r>
            <a:r>
              <a:rPr lang="ru-RU" sz="1600" dirty="0" smtClean="0">
                <a:solidFill>
                  <a:schemeClr val="tx2"/>
                </a:solidFill>
              </a:rPr>
              <a:t>шифрование -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AES128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Количество </a:t>
            </a:r>
            <a:r>
              <a:rPr lang="ru-RU" sz="1600" dirty="0" err="1" smtClean="0">
                <a:solidFill>
                  <a:schemeClr val="tx2"/>
                </a:solidFill>
              </a:rPr>
              <a:t>радиоизвещателей</a:t>
            </a:r>
            <a:r>
              <a:rPr lang="ru-RU" sz="1600" dirty="0" smtClean="0">
                <a:solidFill>
                  <a:schemeClr val="tx2"/>
                </a:solidFill>
              </a:rPr>
              <a:t> -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до </a:t>
            </a:r>
            <a:r>
              <a:rPr lang="ru-RU" sz="1600" dirty="0">
                <a:solidFill>
                  <a:schemeClr val="tx2"/>
                </a:solidFill>
              </a:rPr>
              <a:t>32.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Диапазон напряжение </a:t>
            </a:r>
            <a:r>
              <a:rPr lang="ru-RU" sz="1600" dirty="0" smtClean="0">
                <a:solidFill>
                  <a:schemeClr val="tx2"/>
                </a:solidFill>
              </a:rPr>
              <a:t>питания -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10,2 </a:t>
            </a:r>
            <a:r>
              <a:rPr lang="ru-RU" sz="1600" dirty="0">
                <a:solidFill>
                  <a:schemeClr val="tx2"/>
                </a:solidFill>
              </a:rPr>
              <a:t>- 28,4В.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Степень защиты, обеспечиваемая </a:t>
            </a:r>
            <a:r>
              <a:rPr lang="ru-RU" sz="1600" dirty="0" smtClean="0">
                <a:solidFill>
                  <a:schemeClr val="tx2"/>
                </a:solidFill>
              </a:rPr>
              <a:t>оболочкой -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IР41</a:t>
            </a:r>
            <a:r>
              <a:rPr lang="ru-RU" sz="1600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1027" name="Picture 3" descr="D:\Мои Документы\Desktop\С2000-АРР32_ск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59" y="1604252"/>
            <a:ext cx="3692924" cy="369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5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Датчик затопления адресный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C2000-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9" y="2276872"/>
            <a:ext cx="3995936" cy="21652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27984" y="180358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Предназначен </a:t>
            </a:r>
            <a:r>
              <a:rPr lang="ru-RU" sz="1600" dirty="0">
                <a:solidFill>
                  <a:schemeClr val="tx2"/>
                </a:solidFill>
              </a:rPr>
              <a:t>для обнаружения </a:t>
            </a:r>
            <a:r>
              <a:rPr lang="ru-RU" sz="1600" dirty="0" smtClean="0">
                <a:solidFill>
                  <a:schemeClr val="tx2"/>
                </a:solidFill>
              </a:rPr>
              <a:t>протечек воды </a:t>
            </a:r>
            <a:r>
              <a:rPr lang="ru-RU" sz="1600" dirty="0">
                <a:solidFill>
                  <a:schemeClr val="tx2"/>
                </a:solidFill>
              </a:rPr>
              <a:t>и формирования адресного извещения о тревоге </a:t>
            </a:r>
            <a:r>
              <a:rPr lang="ru-RU" sz="1600" dirty="0" smtClean="0">
                <a:solidFill>
                  <a:schemeClr val="tx2"/>
                </a:solidFill>
              </a:rPr>
              <a:t>контроллеру "С2000-КДЛ</a:t>
            </a:r>
            <a:r>
              <a:rPr lang="ru-RU" sz="1600" dirty="0">
                <a:solidFill>
                  <a:schemeClr val="tx2"/>
                </a:solidFill>
              </a:rPr>
              <a:t>" или "С2000-КДЛ-2И"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 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Минимальная толщина слоя жидкости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     для </a:t>
            </a:r>
            <a:r>
              <a:rPr lang="ru-RU" sz="1600" dirty="0">
                <a:solidFill>
                  <a:schemeClr val="tx2"/>
                </a:solidFill>
              </a:rPr>
              <a:t>формирования извещения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    "</a:t>
            </a:r>
            <a:r>
              <a:rPr lang="ru-RU" sz="1600" dirty="0">
                <a:solidFill>
                  <a:schemeClr val="tx2"/>
                </a:solidFill>
              </a:rPr>
              <a:t>Тревога", не менее 1 мм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Климатическое исполнение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     </a:t>
            </a:r>
            <a:r>
              <a:rPr lang="ru-RU" sz="1600" dirty="0" err="1" smtClean="0">
                <a:solidFill>
                  <a:schemeClr val="tx2"/>
                </a:solidFill>
              </a:rPr>
              <a:t>извещателя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>
                <a:solidFill>
                  <a:schemeClr val="tx2"/>
                </a:solidFill>
              </a:rPr>
              <a:t>по ГОСТ 15150-69 УХЛ3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Диапазон рабочих температур от минус 20 до +</a:t>
            </a:r>
            <a:r>
              <a:rPr lang="ru-RU" sz="1600" dirty="0" smtClean="0">
                <a:solidFill>
                  <a:schemeClr val="tx2"/>
                </a:solidFill>
              </a:rPr>
              <a:t>50С</a:t>
            </a:r>
            <a:endParaRPr lang="ru-RU" sz="1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Допустимая относительная</a:t>
            </a:r>
          </a:p>
          <a:p>
            <a:pPr algn="just"/>
            <a:r>
              <a:rPr lang="en-US" sz="1600" dirty="0">
                <a:solidFill>
                  <a:schemeClr val="tx2"/>
                </a:solidFill>
              </a:rPr>
              <a:t> </a:t>
            </a:r>
            <a:r>
              <a:rPr lang="en-US" sz="1600" dirty="0" smtClean="0">
                <a:solidFill>
                  <a:schemeClr val="tx2"/>
                </a:solidFill>
              </a:rPr>
              <a:t>    </a:t>
            </a:r>
            <a:r>
              <a:rPr lang="ru-RU" sz="1600" dirty="0" smtClean="0">
                <a:solidFill>
                  <a:schemeClr val="tx2"/>
                </a:solidFill>
              </a:rPr>
              <a:t>влажность </a:t>
            </a:r>
            <a:r>
              <a:rPr lang="ru-RU" sz="1600" dirty="0">
                <a:solidFill>
                  <a:schemeClr val="tx2"/>
                </a:solidFill>
              </a:rPr>
              <a:t>при температуре +</a:t>
            </a:r>
            <a:r>
              <a:rPr lang="ru-RU" sz="1600" dirty="0" smtClean="0">
                <a:solidFill>
                  <a:schemeClr val="tx2"/>
                </a:solidFill>
              </a:rPr>
              <a:t>25С </a:t>
            </a:r>
            <a:r>
              <a:rPr lang="ru-RU" sz="1600" dirty="0">
                <a:solidFill>
                  <a:schemeClr val="tx2"/>
                </a:solidFill>
              </a:rPr>
              <a:t>до </a:t>
            </a:r>
            <a:r>
              <a:rPr lang="ru-RU" sz="1600" dirty="0" smtClean="0">
                <a:solidFill>
                  <a:schemeClr val="tx2"/>
                </a:solidFill>
              </a:rPr>
              <a:t>100%</a:t>
            </a:r>
            <a:endParaRPr lang="ru-RU" sz="1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Степень защиты, обеспечиваемая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     оболочкой </a:t>
            </a:r>
            <a:r>
              <a:rPr lang="ru-RU" sz="1600" dirty="0">
                <a:solidFill>
                  <a:schemeClr val="tx2"/>
                </a:solidFill>
              </a:rPr>
              <a:t>по ГОСТ 14254-96 IP67</a:t>
            </a: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8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GSM</a:t>
            </a:r>
            <a:endParaRPr lang="ru-RU" sz="2000" dirty="0"/>
          </a:p>
        </p:txBody>
      </p:sp>
      <p:sp>
        <p:nvSpPr>
          <p:cNvPr id="23558" name="Объект 2"/>
          <p:cNvSpPr>
            <a:spLocks noGrp="1"/>
          </p:cNvSpPr>
          <p:nvPr>
            <p:ph idx="1"/>
          </p:nvPr>
        </p:nvSpPr>
        <p:spPr>
          <a:xfrm>
            <a:off x="3707904" y="1916832"/>
            <a:ext cx="5306155" cy="3672408"/>
          </a:xfrm>
        </p:spPr>
        <p:txBody>
          <a:bodyPr/>
          <a:lstStyle/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2"/>
                </a:solidFill>
              </a:rPr>
              <a:t>Работа </a:t>
            </a:r>
            <a:r>
              <a:rPr lang="ru-RU" sz="1600" dirty="0">
                <a:solidFill>
                  <a:schemeClr val="tx2"/>
                </a:solidFill>
              </a:rPr>
              <a:t>по GSM-каналу сотовой сети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Р</a:t>
            </a:r>
            <a:r>
              <a:rPr lang="ru-RU" sz="1600" dirty="0" smtClean="0">
                <a:solidFill>
                  <a:schemeClr val="tx2"/>
                </a:solidFill>
              </a:rPr>
              <a:t>езервное </a:t>
            </a:r>
            <a:r>
              <a:rPr lang="ru-RU" sz="1600" dirty="0">
                <a:solidFill>
                  <a:schemeClr val="tx2"/>
                </a:solidFill>
              </a:rPr>
              <a:t>питание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П</a:t>
            </a:r>
            <a:r>
              <a:rPr lang="ru-RU" sz="1600" dirty="0" smtClean="0">
                <a:solidFill>
                  <a:schemeClr val="tx2"/>
                </a:solidFill>
              </a:rPr>
              <a:t>одсчёт </a:t>
            </a:r>
            <a:r>
              <a:rPr lang="ru-RU" sz="1600" dirty="0">
                <a:solidFill>
                  <a:schemeClr val="tx2"/>
                </a:solidFill>
              </a:rPr>
              <a:t>выходных импульсов счётчиков расхода ресурсов (горячая и холодная вода, </a:t>
            </a:r>
            <a:r>
              <a:rPr lang="ru-RU" sz="1600" dirty="0" smtClean="0">
                <a:solidFill>
                  <a:schemeClr val="tx2"/>
                </a:solidFill>
              </a:rPr>
              <a:t>газ </a:t>
            </a:r>
            <a:r>
              <a:rPr lang="ru-RU" sz="1600" dirty="0">
                <a:solidFill>
                  <a:schemeClr val="tx2"/>
                </a:solidFill>
              </a:rPr>
              <a:t>и т.д.) 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</a:t>
            </a:r>
            <a:r>
              <a:rPr lang="ru-RU" sz="1600" dirty="0" smtClean="0">
                <a:solidFill>
                  <a:schemeClr val="tx2"/>
                </a:solidFill>
              </a:rPr>
              <a:t>онтроль </a:t>
            </a:r>
            <a:r>
              <a:rPr lang="ru-RU" sz="1600" dirty="0">
                <a:solidFill>
                  <a:schemeClr val="tx2"/>
                </a:solidFill>
              </a:rPr>
              <a:t>состояния цепей подключения счётчиков 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К</a:t>
            </a:r>
            <a:r>
              <a:rPr lang="ru-RU" sz="1600" dirty="0" smtClean="0">
                <a:solidFill>
                  <a:schemeClr val="tx2"/>
                </a:solidFill>
              </a:rPr>
              <a:t>оличество </a:t>
            </a:r>
            <a:r>
              <a:rPr lang="ru-RU" sz="1600" dirty="0">
                <a:solidFill>
                  <a:schemeClr val="tx2"/>
                </a:solidFill>
              </a:rPr>
              <a:t>подключаемых импульсных счётчиков - 4 шт.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>
                <a:solidFill>
                  <a:schemeClr val="tx2"/>
                </a:solidFill>
              </a:rPr>
              <a:t>М</a:t>
            </a:r>
            <a:r>
              <a:rPr lang="ru-RU" sz="1600" dirty="0" smtClean="0">
                <a:solidFill>
                  <a:schemeClr val="tx2"/>
                </a:solidFill>
              </a:rPr>
              <a:t>аксимальная </a:t>
            </a:r>
            <a:r>
              <a:rPr lang="ru-RU" sz="1600" dirty="0">
                <a:solidFill>
                  <a:schemeClr val="tx2"/>
                </a:solidFill>
              </a:rPr>
              <a:t>частота импульсов - 40 </a:t>
            </a:r>
            <a:r>
              <a:rPr lang="ru-RU" sz="1600" dirty="0" err="1">
                <a:solidFill>
                  <a:schemeClr val="tx2"/>
                </a:solidFill>
              </a:rPr>
              <a:t>имп</a:t>
            </a:r>
            <a:r>
              <a:rPr lang="ru-RU" sz="1600" dirty="0">
                <a:solidFill>
                  <a:schemeClr val="tx2"/>
                </a:solidFill>
              </a:rPr>
              <a:t>./</a:t>
            </a:r>
            <a:r>
              <a:rPr lang="ru-RU" sz="1600" dirty="0" smtClean="0">
                <a:solidFill>
                  <a:schemeClr val="tx2"/>
                </a:solidFill>
              </a:rPr>
              <a:t>с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2"/>
                </a:solidFill>
              </a:rPr>
              <a:t>Линия </a:t>
            </a:r>
            <a:r>
              <a:rPr lang="ru-RU" sz="1600" dirty="0">
                <a:solidFill>
                  <a:schemeClr val="tx2"/>
                </a:solidFill>
              </a:rPr>
              <a:t>RS-485 для цифровых приборов учета ресурсов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2"/>
                </a:solidFill>
              </a:rPr>
              <a:t>Два </a:t>
            </a:r>
            <a:r>
              <a:rPr lang="ru-RU" sz="1600" dirty="0">
                <a:solidFill>
                  <a:schemeClr val="tx2"/>
                </a:solidFill>
              </a:rPr>
              <a:t>встроенных реле</a:t>
            </a:r>
            <a:endParaRPr lang="ru-RU" altLang="ru-RU" sz="1600" dirty="0" smtClean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3955552" cy="44810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1739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Трансляция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485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/RS232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интерфейса по сети 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Ethernet</a:t>
            </a:r>
            <a:endParaRPr lang="ru-RU" sz="2000" dirty="0"/>
          </a:p>
        </p:txBody>
      </p:sp>
      <p:sp>
        <p:nvSpPr>
          <p:cNvPr id="21510" name="Прямоугольник 1"/>
          <p:cNvSpPr>
            <a:spLocks noChangeArrowheads="1"/>
          </p:cNvSpPr>
          <p:nvPr/>
        </p:nvSpPr>
        <p:spPr bwMode="auto">
          <a:xfrm>
            <a:off x="5220072" y="2996952"/>
            <a:ext cx="365258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Скорость передачи - 10 Мбит/с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Используемые протоколы: UDP, ICMP (</a:t>
            </a:r>
            <a:r>
              <a:rPr lang="ru-RU" altLang="ru-RU" sz="1600" dirty="0" err="1">
                <a:solidFill>
                  <a:schemeClr val="tx2"/>
                </a:solidFill>
              </a:rPr>
              <a:t>ping</a:t>
            </a:r>
            <a:r>
              <a:rPr lang="ru-RU" altLang="ru-RU" sz="1600" dirty="0">
                <a:solidFill>
                  <a:schemeClr val="tx2"/>
                </a:solidFill>
              </a:rPr>
              <a:t>), ARP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Прием/передача единичных </a:t>
            </a:r>
            <a:r>
              <a:rPr lang="ru-RU" altLang="ru-RU" sz="1600" dirty="0" smtClean="0">
                <a:solidFill>
                  <a:schemeClr val="tx2"/>
                </a:solidFill>
              </a:rPr>
              <a:t>пакетов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pic>
        <p:nvPicPr>
          <p:cNvPr id="21511" name="Picture 5" descr="D:\Yana\Презентации\Ресурс\С2000-Ethernet_новый корпу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132856"/>
            <a:ext cx="4718050" cy="3240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75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 по монтажу</a:t>
            </a:r>
            <a:endParaRPr lang="ru-RU" sz="2000" dirty="0"/>
          </a:p>
        </p:txBody>
      </p:sp>
      <p:sp>
        <p:nvSpPr>
          <p:cNvPr id="24582" name="Объект 2"/>
          <p:cNvSpPr>
            <a:spLocks noGrp="1"/>
          </p:cNvSpPr>
          <p:nvPr>
            <p:ph idx="1"/>
          </p:nvPr>
        </p:nvSpPr>
        <p:spPr>
          <a:xfrm>
            <a:off x="683568" y="1494879"/>
            <a:ext cx="8135937" cy="4094361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Для надежной работы рекомендуется использовать клеммные колодки с возможным применения спец средств защиты от коррозии;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Все линии связи необходимо прокладывать на расстоянии не менее 20 см от силовой проводки во избежание появления наводок, а так же использовать витую пару и экранирование для защиты от них;</a:t>
            </a:r>
            <a:endParaRPr lang="en-US" altLang="ru-RU" sz="1600" dirty="0" smtClean="0">
              <a:solidFill>
                <a:schemeClr val="tx2"/>
              </a:solidFill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Сечение провода ДПЛС должно быть не менее 0.9 мм, а длина не более 700 м.;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Длина линии от С2000-АСР2\С2000-АСР8 до счетчика должна быть не более </a:t>
            </a:r>
            <a:r>
              <a:rPr lang="en-US" altLang="ru-RU" sz="1600" smtClean="0">
                <a:solidFill>
                  <a:schemeClr val="tx2"/>
                </a:solidFill>
              </a:rPr>
              <a:t>3</a:t>
            </a:r>
            <a:r>
              <a:rPr lang="ru-RU" altLang="ru-RU" sz="1600" smtClean="0">
                <a:solidFill>
                  <a:schemeClr val="tx2"/>
                </a:solidFill>
              </a:rPr>
              <a:t>0 </a:t>
            </a:r>
            <a:r>
              <a:rPr lang="ru-RU" altLang="ru-RU" sz="1600" dirty="0" smtClean="0">
                <a:solidFill>
                  <a:schemeClr val="tx2"/>
                </a:solidFill>
              </a:rPr>
              <a:t>м (чем меньше, тем лучше);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Более подробные сведения – в инструкциях по приборам.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</p:txBody>
      </p:sp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20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Памятка по подключению: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2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135937" cy="475252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2"/>
                </a:solidFill>
              </a:rPr>
              <a:t>к</a:t>
            </a:r>
            <a:r>
              <a:rPr lang="ru-RU" sz="1600" dirty="0" smtClean="0">
                <a:solidFill>
                  <a:schemeClr val="tx2"/>
                </a:solidFill>
              </a:rPr>
              <a:t> С2000-АСР2- </a:t>
            </a:r>
            <a:r>
              <a:rPr lang="ru-RU" sz="1600" dirty="0">
                <a:solidFill>
                  <a:schemeClr val="tx2"/>
                </a:solidFill>
              </a:rPr>
              <a:t>2 шт. импульсных </a:t>
            </a:r>
            <a:r>
              <a:rPr lang="ru-RU" sz="1600" dirty="0" smtClean="0">
                <a:solidFill>
                  <a:schemeClr val="tx2"/>
                </a:solidFill>
              </a:rPr>
              <a:t>счётчика</a:t>
            </a:r>
            <a:endParaRPr lang="ru-RU" sz="1600" dirty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С2000Р-АСР2- </a:t>
            </a:r>
            <a:r>
              <a:rPr lang="ru-RU" sz="1600" dirty="0">
                <a:solidFill>
                  <a:schemeClr val="tx2"/>
                </a:solidFill>
              </a:rPr>
              <a:t>2 шт. импульсных </a:t>
            </a:r>
            <a:r>
              <a:rPr lang="ru-RU" sz="1600" dirty="0" smtClean="0">
                <a:solidFill>
                  <a:schemeClr val="tx2"/>
                </a:solidFill>
              </a:rPr>
              <a:t>счётчика</a:t>
            </a:r>
            <a:r>
              <a:rPr lang="ru-RU" sz="1600" dirty="0">
                <a:solidFill>
                  <a:schemeClr val="tx2"/>
                </a:solidFill>
              </a:rPr>
              <a:t> 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С2000-АСР8 </a:t>
            </a:r>
            <a:r>
              <a:rPr lang="ru-RU" sz="1600" dirty="0">
                <a:solidFill>
                  <a:schemeClr val="tx2"/>
                </a:solidFill>
              </a:rPr>
              <a:t>– 8 шт. импульсных </a:t>
            </a:r>
            <a:r>
              <a:rPr lang="ru-RU" sz="1600" dirty="0" smtClean="0">
                <a:solidFill>
                  <a:schemeClr val="tx2"/>
                </a:solidFill>
              </a:rPr>
              <a:t>счётчика</a:t>
            </a:r>
            <a:r>
              <a:rPr lang="ru-RU" sz="1600" dirty="0">
                <a:solidFill>
                  <a:schemeClr val="tx2"/>
                </a:solidFill>
              </a:rPr>
              <a:t> 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С2000-КДЛ</a:t>
            </a:r>
            <a:r>
              <a:rPr lang="ru-RU" sz="1600" dirty="0">
                <a:solidFill>
                  <a:schemeClr val="tx2"/>
                </a:solidFill>
              </a:rPr>
              <a:t>(-2И) – 127 шт. импульсных счётчика, что эквивалентно </a:t>
            </a:r>
            <a:r>
              <a:rPr lang="ru-RU" sz="1600" dirty="0" smtClean="0">
                <a:solidFill>
                  <a:schemeClr val="tx2"/>
                </a:solidFill>
              </a:rPr>
              <a:t>С2000Р- АСР2 </a:t>
            </a:r>
            <a:r>
              <a:rPr lang="ru-RU" sz="1600" dirty="0">
                <a:solidFill>
                  <a:schemeClr val="tx2"/>
                </a:solidFill>
              </a:rPr>
              <a:t>- 64 шт</a:t>
            </a:r>
            <a:r>
              <a:rPr lang="ru-RU" sz="1600" dirty="0" smtClean="0">
                <a:solidFill>
                  <a:schemeClr val="tx2"/>
                </a:solidFill>
              </a:rPr>
              <a:t>., АСР8 </a:t>
            </a:r>
            <a:r>
              <a:rPr lang="ru-RU" sz="1600" dirty="0">
                <a:solidFill>
                  <a:schemeClr val="tx2"/>
                </a:solidFill>
              </a:rPr>
              <a:t>- 16 шт., АРР32 - 2 шт</a:t>
            </a:r>
            <a:r>
              <a:rPr lang="ru-RU" sz="1600" dirty="0" smtClean="0">
                <a:solidFill>
                  <a:schemeClr val="tx2"/>
                </a:solidFill>
              </a:rPr>
              <a:t>.</a:t>
            </a:r>
            <a:r>
              <a:rPr lang="ru-RU" sz="1600" dirty="0">
                <a:solidFill>
                  <a:schemeClr val="tx2"/>
                </a:solidFill>
              </a:rPr>
              <a:t> 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С2000Р-АРР32 </a:t>
            </a:r>
            <a:r>
              <a:rPr lang="ru-RU" sz="1600" dirty="0">
                <a:solidFill>
                  <a:schemeClr val="tx2"/>
                </a:solidFill>
              </a:rPr>
              <a:t>- до 32 шт. беспроводных приборов, например, </a:t>
            </a:r>
            <a:r>
              <a:rPr lang="ru-RU" sz="1600" dirty="0" smtClean="0">
                <a:solidFill>
                  <a:schemeClr val="tx2"/>
                </a:solidFill>
              </a:rPr>
              <a:t>С2000Р-АСР2</a:t>
            </a:r>
            <a:r>
              <a:rPr lang="ru-RU" sz="1600" dirty="0">
                <a:solidFill>
                  <a:schemeClr val="tx2"/>
                </a:solidFill>
              </a:rPr>
              <a:t> 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С2000-КДЛ</a:t>
            </a:r>
            <a:r>
              <a:rPr lang="ru-RU" sz="1600" dirty="0">
                <a:solidFill>
                  <a:schemeClr val="tx2"/>
                </a:solidFill>
              </a:rPr>
              <a:t>(-2И) – 3 шт. РИП-12 исп.11  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к МИП-12 </a:t>
            </a:r>
            <a:r>
              <a:rPr lang="ru-RU" sz="1600" dirty="0">
                <a:solidFill>
                  <a:schemeClr val="tx2"/>
                </a:solidFill>
              </a:rPr>
              <a:t>исп.02 – 6 шт. С2000-КДЛ(-</a:t>
            </a:r>
            <a:r>
              <a:rPr lang="ru-RU" sz="1600" dirty="0" smtClean="0">
                <a:solidFill>
                  <a:schemeClr val="tx2"/>
                </a:solidFill>
              </a:rPr>
              <a:t>2И)</a:t>
            </a: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По </a:t>
            </a:r>
            <a:r>
              <a:rPr lang="en-US" sz="1600" dirty="0" smtClean="0">
                <a:solidFill>
                  <a:schemeClr val="tx2"/>
                </a:solidFill>
              </a:rPr>
              <a:t>RS</a:t>
            </a:r>
            <a:r>
              <a:rPr lang="ru-RU" sz="1600" dirty="0" smtClean="0">
                <a:solidFill>
                  <a:schemeClr val="tx2"/>
                </a:solidFill>
              </a:rPr>
              <a:t>485 подключается в среднем 250 счётчиков через С2000-</a:t>
            </a:r>
            <a:r>
              <a:rPr lang="en-US" sz="1600" dirty="0" smtClean="0">
                <a:solidFill>
                  <a:schemeClr val="tx2"/>
                </a:solidFill>
              </a:rPr>
              <a:t>USB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altLang="ru-RU" sz="1600" dirty="0" smtClean="0">
                <a:solidFill>
                  <a:schemeClr val="tx2"/>
                </a:solidFill>
              </a:rPr>
              <a:t>к С2000-КДЛ</a:t>
            </a:r>
            <a:r>
              <a:rPr lang="ru-RU" altLang="ru-RU" sz="1600" dirty="0">
                <a:solidFill>
                  <a:schemeClr val="tx2"/>
                </a:solidFill>
              </a:rPr>
              <a:t>(-2И) - 64 шт. С2000-СП2 исп.02 (подключаются вместо </a:t>
            </a:r>
            <a:r>
              <a:rPr lang="ru-RU" altLang="ru-RU" sz="1600" dirty="0" smtClean="0">
                <a:solidFill>
                  <a:schemeClr val="tx2"/>
                </a:solidFill>
              </a:rPr>
              <a:t>счётчиков) </a:t>
            </a:r>
          </a:p>
          <a:p>
            <a:pPr algn="just"/>
            <a:r>
              <a:rPr lang="ru-RU" altLang="ru-RU" sz="1600" dirty="0" smtClean="0">
                <a:solidFill>
                  <a:schemeClr val="tx2"/>
                </a:solidFill>
              </a:rPr>
              <a:t>к С2000-КДЛ</a:t>
            </a:r>
            <a:r>
              <a:rPr lang="ru-RU" altLang="ru-RU" sz="1600" dirty="0">
                <a:solidFill>
                  <a:schemeClr val="tx2"/>
                </a:solidFill>
              </a:rPr>
              <a:t>(-2И) – 2 шт. </a:t>
            </a:r>
            <a:r>
              <a:rPr lang="ru-RU" altLang="ru-RU" sz="1600" dirty="0" smtClean="0">
                <a:solidFill>
                  <a:schemeClr val="tx2"/>
                </a:solidFill>
              </a:rPr>
              <a:t>С2000Р-АРР32</a:t>
            </a:r>
          </a:p>
          <a:p>
            <a:pPr algn="just"/>
            <a:r>
              <a:rPr lang="ru-RU" altLang="ru-RU" sz="1600" dirty="0" smtClean="0">
                <a:solidFill>
                  <a:schemeClr val="tx2"/>
                </a:solidFill>
              </a:rPr>
              <a:t>к C2000-Ethernet </a:t>
            </a:r>
            <a:r>
              <a:rPr lang="ru-RU" altLang="ru-RU" sz="1600" dirty="0">
                <a:solidFill>
                  <a:schemeClr val="tx2"/>
                </a:solidFill>
              </a:rPr>
              <a:t>– 127 шт. С2000-КДЛ(-2И</a:t>
            </a:r>
            <a:r>
              <a:rPr lang="ru-RU" altLang="ru-RU" sz="1600" dirty="0" smtClean="0">
                <a:solidFill>
                  <a:schemeClr val="tx2"/>
                </a:solidFill>
              </a:rPr>
              <a:t>)</a:t>
            </a:r>
          </a:p>
          <a:p>
            <a:pPr algn="just"/>
            <a:r>
              <a:rPr lang="ru-RU" altLang="ru-RU" sz="1600" dirty="0" smtClean="0">
                <a:solidFill>
                  <a:schemeClr val="tx2"/>
                </a:solidFill>
              </a:rPr>
              <a:t>к РИП-12 </a:t>
            </a:r>
            <a:r>
              <a:rPr lang="ru-RU" altLang="ru-RU" sz="1600" dirty="0">
                <a:solidFill>
                  <a:schemeClr val="tx2"/>
                </a:solidFill>
              </a:rPr>
              <a:t>исп.11 - 10 шт. С2000-</a:t>
            </a:r>
            <a:r>
              <a:rPr lang="en-US" altLang="ru-RU" sz="1600" dirty="0" smtClean="0">
                <a:solidFill>
                  <a:schemeClr val="tx2"/>
                </a:solidFill>
              </a:rPr>
              <a:t>Ethernet </a:t>
            </a:r>
            <a:endParaRPr lang="en-US" altLang="ru-RU" sz="1600" dirty="0">
              <a:solidFill>
                <a:schemeClr val="tx2"/>
              </a:solidFill>
            </a:endParaRPr>
          </a:p>
          <a:p>
            <a:pPr algn="just"/>
            <a:r>
              <a:rPr lang="ru-RU" altLang="ru-RU" sz="1600" dirty="0" smtClean="0">
                <a:solidFill>
                  <a:schemeClr val="tx2"/>
                </a:solidFill>
              </a:rPr>
              <a:t>к МИП-12 исп.02 - 15 шт. С2000-</a:t>
            </a:r>
            <a:r>
              <a:rPr lang="en-US" altLang="ru-RU" sz="1600" dirty="0" smtClean="0">
                <a:solidFill>
                  <a:schemeClr val="tx2"/>
                </a:solidFill>
              </a:rPr>
              <a:t>Ethernet</a:t>
            </a:r>
            <a:r>
              <a:rPr lang="ru-RU" altLang="ru-RU" sz="1600" dirty="0">
                <a:solidFill>
                  <a:schemeClr val="tx2"/>
                </a:solidFill>
              </a:rPr>
              <a:t> </a:t>
            </a: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/>
            <a:r>
              <a:rPr lang="ru-RU" altLang="ru-RU" sz="1600" dirty="0">
                <a:solidFill>
                  <a:schemeClr val="tx2"/>
                </a:solidFill>
              </a:rPr>
              <a:t>к</a:t>
            </a:r>
            <a:r>
              <a:rPr lang="ru-RU" altLang="ru-RU" sz="1600" dirty="0" smtClean="0">
                <a:solidFill>
                  <a:schemeClr val="tx2"/>
                </a:solidFill>
              </a:rPr>
              <a:t> РИП-12 </a:t>
            </a:r>
            <a:r>
              <a:rPr lang="ru-RU" altLang="ru-RU" sz="1600" dirty="0">
                <a:solidFill>
                  <a:schemeClr val="tx2"/>
                </a:solidFill>
              </a:rPr>
              <a:t>исп. 11 – 5 шт. </a:t>
            </a:r>
            <a:r>
              <a:rPr lang="ru-RU" altLang="ru-RU" sz="1600" dirty="0" smtClean="0">
                <a:solidFill>
                  <a:schemeClr val="tx2"/>
                </a:solidFill>
              </a:rPr>
              <a:t>С2000-КДЛ (-2И)</a:t>
            </a:r>
            <a:endParaRPr lang="ru-RU" altLang="ru-RU" sz="1600" dirty="0">
              <a:solidFill>
                <a:schemeClr val="tx2"/>
              </a:solidFill>
            </a:endParaRPr>
          </a:p>
          <a:p>
            <a:pPr algn="just"/>
            <a:r>
              <a:rPr lang="ru-RU" altLang="ru-RU" sz="1600" dirty="0">
                <a:solidFill>
                  <a:schemeClr val="tx2"/>
                </a:solidFill>
              </a:rPr>
              <a:t>к</a:t>
            </a:r>
            <a:r>
              <a:rPr lang="ru-RU" altLang="ru-RU" sz="1600" dirty="0" smtClean="0">
                <a:solidFill>
                  <a:schemeClr val="tx2"/>
                </a:solidFill>
              </a:rPr>
              <a:t> МИП-12 </a:t>
            </a:r>
            <a:r>
              <a:rPr lang="ru-RU" altLang="ru-RU" sz="1600" dirty="0">
                <a:solidFill>
                  <a:schemeClr val="tx2"/>
                </a:solidFill>
              </a:rPr>
              <a:t>исп.02 – 8 шт. С2000-КДЛ </a:t>
            </a:r>
            <a:r>
              <a:rPr lang="ru-RU" altLang="ru-RU" sz="1600" dirty="0" smtClean="0">
                <a:solidFill>
                  <a:schemeClr val="tx2"/>
                </a:solidFill>
              </a:rPr>
              <a:t>(-2И)</a:t>
            </a:r>
            <a:r>
              <a:rPr lang="en-US" altLang="ru-RU" sz="1600" dirty="0" smtClean="0">
                <a:solidFill>
                  <a:schemeClr val="tx2"/>
                </a:solidFill>
              </a:rPr>
              <a:t> </a:t>
            </a: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/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just">
              <a:lnSpc>
                <a:spcPct val="150000"/>
              </a:lnSpc>
            </a:pPr>
            <a:endParaRPr lang="ru-RU" altLang="ru-RU" sz="1600" dirty="0" smtClean="0">
              <a:solidFill>
                <a:schemeClr val="tx2"/>
              </a:solidFill>
            </a:endParaRPr>
          </a:p>
        </p:txBody>
      </p:sp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53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Ориентировочные цены</a:t>
            </a:r>
            <a:endParaRPr lang="ru-RU" sz="2000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556792"/>
            <a:ext cx="8121650" cy="4525962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Приборы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1800" dirty="0" smtClean="0">
                <a:solidFill>
                  <a:schemeClr val="tx2"/>
                </a:solidFill>
              </a:rPr>
              <a:t>C2000-</a:t>
            </a:r>
            <a:r>
              <a:rPr lang="ru-RU" sz="1800" dirty="0" smtClean="0">
                <a:solidFill>
                  <a:schemeClr val="tx2"/>
                </a:solidFill>
              </a:rPr>
              <a:t>АСР2</a:t>
            </a:r>
            <a:r>
              <a:rPr lang="en-US" sz="1800" dirty="0" smtClean="0">
                <a:solidFill>
                  <a:schemeClr val="tx2"/>
                </a:solidFill>
              </a:rPr>
              <a:t>				</a:t>
            </a:r>
            <a:r>
              <a:rPr lang="ru-RU" sz="1800" dirty="0" smtClean="0">
                <a:solidFill>
                  <a:schemeClr val="tx2"/>
                </a:solidFill>
              </a:rPr>
              <a:t>  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smtClean="0">
                <a:solidFill>
                  <a:schemeClr val="tx2"/>
                </a:solidFill>
              </a:rPr>
              <a:t>690 </a:t>
            </a:r>
            <a:r>
              <a:rPr lang="en-US" sz="1800" dirty="0" smtClean="0">
                <a:solidFill>
                  <a:schemeClr val="tx2"/>
                </a:solidFill>
              </a:rPr>
              <a:t>  </a:t>
            </a:r>
            <a:r>
              <a:rPr lang="ru-RU" sz="1800" dirty="0" err="1" smtClean="0">
                <a:solidFill>
                  <a:schemeClr val="tx2"/>
                </a:solidFill>
              </a:rPr>
              <a:t>руб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  <a:endParaRPr lang="ru-RU" sz="1800" dirty="0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1800" dirty="0">
                <a:solidFill>
                  <a:schemeClr val="tx2"/>
                </a:solidFill>
              </a:rPr>
              <a:t>C2000-</a:t>
            </a:r>
            <a:r>
              <a:rPr lang="ru-RU" sz="1800" dirty="0" smtClean="0">
                <a:solidFill>
                  <a:schemeClr val="tx2"/>
                </a:solidFill>
              </a:rPr>
              <a:t>АСР8</a:t>
            </a:r>
            <a:r>
              <a:rPr lang="en-US" sz="1800" dirty="0">
                <a:solidFill>
                  <a:schemeClr val="tx2"/>
                </a:solidFill>
              </a:rPr>
              <a:t>				</a:t>
            </a:r>
            <a:r>
              <a:rPr lang="ru-RU" sz="1800" dirty="0">
                <a:solidFill>
                  <a:schemeClr val="tx2"/>
                </a:solidFill>
              </a:rPr>
              <a:t>  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ru-RU" sz="1800" dirty="0" smtClean="0">
                <a:solidFill>
                  <a:schemeClr val="tx2"/>
                </a:solidFill>
              </a:rPr>
              <a:t>1 560 </a:t>
            </a:r>
            <a:r>
              <a:rPr lang="ru-RU" sz="1800" dirty="0" err="1" smtClean="0">
                <a:solidFill>
                  <a:schemeClr val="tx2"/>
                </a:solidFill>
              </a:rPr>
              <a:t>руб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  <a:endParaRPr lang="ru-RU" sz="1800" dirty="0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С2000-КДЛ</a:t>
            </a:r>
            <a:r>
              <a:rPr lang="en-US" sz="1800" dirty="0" smtClean="0">
                <a:solidFill>
                  <a:schemeClr val="tx2"/>
                </a:solidFill>
              </a:rPr>
              <a:t>				   </a:t>
            </a:r>
            <a:r>
              <a:rPr lang="ru-RU" sz="1800" dirty="0" smtClean="0">
                <a:solidFill>
                  <a:schemeClr val="tx2"/>
                </a:solidFill>
              </a:rPr>
              <a:t>3 196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руб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endParaRPr lang="en-US" sz="1800" dirty="0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Ресурс-</a:t>
            </a:r>
            <a:r>
              <a:rPr lang="en-US" sz="1800" dirty="0" smtClean="0">
                <a:solidFill>
                  <a:schemeClr val="tx2"/>
                </a:solidFill>
              </a:rPr>
              <a:t>GSM				   </a:t>
            </a:r>
            <a:r>
              <a:rPr lang="ru-RU" sz="1800" dirty="0" smtClean="0">
                <a:solidFill>
                  <a:schemeClr val="tx2"/>
                </a:solidFill>
              </a:rPr>
              <a:t>6 500 руб.</a:t>
            </a:r>
            <a:r>
              <a:rPr lang="en-US" sz="1800" dirty="0" smtClean="0">
                <a:solidFill>
                  <a:schemeClr val="tx2"/>
                </a:solidFill>
              </a:rPr>
              <a:t>	</a:t>
            </a:r>
            <a:endParaRPr lang="ru-RU" sz="1800" dirty="0" smtClean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С2000Р-АСР2 </a:t>
            </a:r>
            <a:r>
              <a:rPr lang="en-US" sz="1800" dirty="0">
                <a:solidFill>
                  <a:schemeClr val="tx2"/>
                </a:solidFill>
              </a:rPr>
              <a:t>			</a:t>
            </a:r>
            <a:r>
              <a:rPr lang="en-US" sz="1800" dirty="0" smtClean="0">
                <a:solidFill>
                  <a:schemeClr val="tx2"/>
                </a:solidFill>
              </a:rPr>
              <a:t>   </a:t>
            </a:r>
            <a:r>
              <a:rPr lang="en-US" sz="1800" dirty="0">
                <a:solidFill>
                  <a:schemeClr val="tx2"/>
                </a:solidFill>
              </a:rPr>
              <a:t>	   </a:t>
            </a:r>
            <a:r>
              <a:rPr lang="ru-RU" sz="1800" dirty="0" smtClean="0">
                <a:solidFill>
                  <a:schemeClr val="tx2"/>
                </a:solidFill>
              </a:rPr>
              <a:t>1 611 руб.</a:t>
            </a:r>
            <a:endParaRPr lang="ru-RU" sz="1800" dirty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С2000Р-АРР32</a:t>
            </a:r>
            <a:r>
              <a:rPr lang="en-US" sz="1800" dirty="0">
                <a:solidFill>
                  <a:schemeClr val="tx2"/>
                </a:solidFill>
              </a:rPr>
              <a:t>				   </a:t>
            </a:r>
            <a:r>
              <a:rPr lang="ru-RU" sz="1800" dirty="0" smtClean="0">
                <a:solidFill>
                  <a:schemeClr val="tx2"/>
                </a:solidFill>
              </a:rPr>
              <a:t>2 194 руб.</a:t>
            </a:r>
            <a:endParaRPr lang="ru-RU" sz="1800" dirty="0">
              <a:solidFill>
                <a:schemeClr val="tx2"/>
              </a:solidFill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обеспечение</a:t>
            </a: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buFontTx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(цена за 1 прибор)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АРМ «Ресурс» исп. 10 	                         	        1 450 руб.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>
                <a:solidFill>
                  <a:schemeClr val="tx2"/>
                </a:solidFill>
              </a:rPr>
              <a:t>АРМ «Ресурс» плюс 100		</a:t>
            </a:r>
            <a:r>
              <a:rPr lang="ru-RU" sz="1800" dirty="0" smtClean="0">
                <a:solidFill>
                  <a:schemeClr val="tx2"/>
                </a:solidFill>
              </a:rPr>
              <a:t>	        14 500 </a:t>
            </a:r>
            <a:r>
              <a:rPr lang="ru-RU" sz="1800" dirty="0">
                <a:solidFill>
                  <a:schemeClr val="tx2"/>
                </a:solidFill>
              </a:rPr>
              <a:t>руб</a:t>
            </a:r>
            <a:r>
              <a:rPr lang="ru-RU" sz="1800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chemeClr val="tx2"/>
                </a:solidFill>
              </a:rPr>
              <a:t>АРМ «Ресурс» плюс 1000		        145 500 руб.</a:t>
            </a:r>
            <a:endParaRPr lang="ru-RU" sz="1800" dirty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Char char="ü"/>
              <a:defRPr/>
            </a:pPr>
            <a:endParaRPr lang="ru-RU" sz="1800" dirty="0" smtClean="0">
              <a:solidFill>
                <a:schemeClr val="tx2"/>
              </a:solidFill>
            </a:endParaRPr>
          </a:p>
        </p:txBody>
      </p:sp>
      <p:pic>
        <p:nvPicPr>
          <p:cNvPr id="7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8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strek\Desktop\0_f4752_2081a689_ori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4" y="4869160"/>
            <a:ext cx="3841606" cy="19505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проблемы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учёта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расхода ресурсов в сфере ЖКХ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10314" y="1772816"/>
            <a:ext cx="9133686" cy="29523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47675" lvl="0" indent="0"/>
            <a:r>
              <a:rPr lang="ru-RU" sz="1800" dirty="0">
                <a:solidFill>
                  <a:schemeClr val="tx2"/>
                </a:solidFill>
              </a:rPr>
              <a:t>Не </a:t>
            </a:r>
            <a:r>
              <a:rPr lang="ru-RU" sz="1800" dirty="0" smtClean="0">
                <a:solidFill>
                  <a:schemeClr val="tx2"/>
                </a:solidFill>
              </a:rPr>
              <a:t>своевременная передача </a:t>
            </a:r>
            <a:r>
              <a:rPr lang="ru-RU" sz="1800" dirty="0">
                <a:solidFill>
                  <a:schemeClr val="tx2"/>
                </a:solidFill>
              </a:rPr>
              <a:t>показаний </a:t>
            </a:r>
            <a:r>
              <a:rPr lang="ru-RU" sz="1800" dirty="0" smtClean="0">
                <a:solidFill>
                  <a:schemeClr val="tx2"/>
                </a:solidFill>
              </a:rPr>
              <a:t>счётчиков</a:t>
            </a:r>
          </a:p>
          <a:p>
            <a:pPr marL="447675" lvl="0" indent="0"/>
            <a:r>
              <a:rPr lang="ru-RU" sz="1800" dirty="0" smtClean="0">
                <a:solidFill>
                  <a:schemeClr val="tx2"/>
                </a:solidFill>
              </a:rPr>
              <a:t>Возможная  недостоверность информации от жильцов</a:t>
            </a:r>
          </a:p>
          <a:p>
            <a:pPr marL="447675" lvl="0" indent="0"/>
            <a:r>
              <a:rPr lang="ru-RU" sz="1800" dirty="0" smtClean="0">
                <a:solidFill>
                  <a:schemeClr val="tx2"/>
                </a:solidFill>
              </a:rPr>
              <a:t>Расход из-за утечек</a:t>
            </a:r>
          </a:p>
          <a:p>
            <a:pPr marL="447675" lvl="0" indent="0"/>
            <a:r>
              <a:rPr lang="ru-RU" sz="1800" dirty="0" smtClean="0">
                <a:solidFill>
                  <a:schemeClr val="tx2"/>
                </a:solidFill>
              </a:rPr>
              <a:t>Хищения ресурсов</a:t>
            </a:r>
          </a:p>
          <a:p>
            <a:pPr marL="447675" lvl="0" indent="0"/>
            <a:r>
              <a:rPr lang="ru-RU" sz="1800" dirty="0" smtClean="0">
                <a:solidFill>
                  <a:schemeClr val="tx2"/>
                </a:solidFill>
              </a:rPr>
              <a:t>Неполный охват квартир счётчиками</a:t>
            </a:r>
          </a:p>
          <a:p>
            <a:pPr marL="447675" lvl="0" indent="0"/>
            <a:r>
              <a:rPr lang="ru-RU" sz="1800" dirty="0" smtClean="0">
                <a:solidFill>
                  <a:schemeClr val="tx2"/>
                </a:solidFill>
              </a:rPr>
              <a:t>Неплатежи</a:t>
            </a:r>
            <a:endParaRPr lang="ru-RU" sz="1800" dirty="0">
              <a:solidFill>
                <a:schemeClr val="tx2"/>
              </a:solidFill>
            </a:endParaRPr>
          </a:p>
          <a:p>
            <a:pPr marL="447675" lvl="0" indent="0">
              <a:buNone/>
            </a:pPr>
            <a:endParaRPr lang="ru-RU" sz="1800" dirty="0" smtClean="0">
              <a:solidFill>
                <a:schemeClr val="tx2"/>
              </a:solidFill>
            </a:endParaRPr>
          </a:p>
          <a:p>
            <a:pPr marL="447675" lvl="0" indent="0">
              <a:buNone/>
            </a:pPr>
            <a:r>
              <a:rPr lang="ru-RU" sz="1800" dirty="0" smtClean="0">
                <a:solidFill>
                  <a:schemeClr val="tx2"/>
                </a:solidFill>
              </a:rPr>
              <a:t>Следствие </a:t>
            </a:r>
            <a:r>
              <a:rPr lang="ru-RU" sz="1800" dirty="0">
                <a:solidFill>
                  <a:schemeClr val="tx2"/>
                </a:solidFill>
              </a:rPr>
              <a:t>– </a:t>
            </a:r>
            <a:r>
              <a:rPr lang="ru-RU" sz="1800" dirty="0" smtClean="0">
                <a:solidFill>
                  <a:schemeClr val="tx2"/>
                </a:solidFill>
              </a:rPr>
              <a:t>высокие платежи и жалобы жильцов</a:t>
            </a:r>
            <a:endParaRPr lang="ru-RU" altLang="ru-RU" sz="1800" dirty="0" smtClean="0">
              <a:solidFill>
                <a:schemeClr val="tx2"/>
              </a:solidFill>
            </a:endParaRPr>
          </a:p>
          <a:p>
            <a:pPr eaLnBrk="1" hangingPunct="1"/>
            <a:endParaRPr lang="ru-RU" altLang="ru-RU" sz="2400" dirty="0" smtClean="0">
              <a:solidFill>
                <a:schemeClr val="tx2"/>
              </a:solidFill>
            </a:endParaRPr>
          </a:p>
        </p:txBody>
      </p:sp>
      <p:pic>
        <p:nvPicPr>
          <p:cNvPr id="2050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Контакты: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556792"/>
            <a:ext cx="8621136" cy="453650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eaLnBrk="1" hangingPunct="1">
              <a:buNone/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Сайт: </a:t>
            </a:r>
            <a:r>
              <a:rPr lang="en-US" sz="2400" dirty="0" smtClean="0">
                <a:solidFill>
                  <a:schemeClr val="tx2"/>
                </a:solidFill>
                <a:hlinkClick r:id="rId2"/>
              </a:rPr>
              <a:t>http://resurs.bolid.ru/</a:t>
            </a:r>
            <a:endParaRPr lang="ru-RU" sz="2400" dirty="0" smtClean="0">
              <a:solidFill>
                <a:schemeClr val="tx2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Тех поддержка</a:t>
            </a:r>
            <a:r>
              <a:rPr lang="en-US" sz="2400" dirty="0" smtClean="0">
                <a:solidFill>
                  <a:schemeClr val="tx2"/>
                </a:solidFill>
              </a:rPr>
              <a:t>: </a:t>
            </a:r>
            <a:r>
              <a:rPr lang="en-US" sz="2400" dirty="0" smtClean="0">
                <a:solidFill>
                  <a:schemeClr val="tx2"/>
                </a:solidFill>
                <a:hlinkClick r:id="rId3"/>
              </a:rPr>
              <a:t>resurs@bolid.ru</a:t>
            </a:r>
            <a:endParaRPr lang="ru-RU" sz="2400" dirty="0" smtClean="0">
              <a:solidFill>
                <a:schemeClr val="tx2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Тел.  </a:t>
            </a:r>
            <a:r>
              <a:rPr lang="ru-RU" sz="2400" i="1" dirty="0" smtClean="0">
                <a:solidFill>
                  <a:schemeClr val="tx2"/>
                </a:solidFill>
              </a:rPr>
              <a:t>+7 (495) 775-71-55, (доб. </a:t>
            </a:r>
            <a:r>
              <a:rPr lang="ru-RU" sz="2400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278</a:t>
            </a:r>
            <a:r>
              <a:rPr lang="ru-RU" sz="2400" i="1" dirty="0">
                <a:solidFill>
                  <a:schemeClr val="tx2"/>
                </a:solidFill>
              </a:rPr>
              <a:t>)</a:t>
            </a:r>
            <a:endParaRPr lang="ru-RU" sz="2400" i="1" dirty="0" smtClean="0">
              <a:solidFill>
                <a:schemeClr val="tx2"/>
              </a:solidFill>
            </a:endParaRPr>
          </a:p>
          <a:p>
            <a:pPr marL="0" indent="0" algn="r">
              <a:buNone/>
            </a:pPr>
            <a:endParaRPr lang="en-US" sz="2400" dirty="0" smtClean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ru-RU" sz="2400" dirty="0">
                <a:solidFill>
                  <a:schemeClr val="tx2"/>
                </a:solidFill>
              </a:rPr>
              <a:t>Руководитель </a:t>
            </a:r>
            <a:r>
              <a:rPr lang="ru-RU" sz="2400" dirty="0" smtClean="0">
                <a:solidFill>
                  <a:schemeClr val="tx2"/>
                </a:solidFill>
              </a:rPr>
              <a:t>проекта АСКУЭ</a:t>
            </a:r>
            <a:endParaRPr lang="ru-RU" sz="2400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ru-RU" sz="2400" b="1" dirty="0">
                <a:solidFill>
                  <a:schemeClr val="tx2"/>
                </a:solidFill>
              </a:rPr>
              <a:t>Стрек Юрий Михайлович</a:t>
            </a:r>
          </a:p>
          <a:p>
            <a:pPr marL="0" indent="0" algn="r">
              <a:buNone/>
            </a:pPr>
            <a:r>
              <a:rPr lang="ru-RU" sz="2000" i="1" dirty="0">
                <a:solidFill>
                  <a:schemeClr val="tx2"/>
                </a:solidFill>
              </a:rPr>
              <a:t>+7 (495) 775-71-55 </a:t>
            </a:r>
            <a:r>
              <a:rPr lang="ru-RU" sz="2000" i="1" dirty="0" smtClean="0">
                <a:solidFill>
                  <a:schemeClr val="tx2"/>
                </a:solidFill>
              </a:rPr>
              <a:t>(доб. </a:t>
            </a:r>
            <a:r>
              <a:rPr lang="ru-RU" sz="2000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140</a:t>
            </a:r>
            <a:r>
              <a:rPr lang="ru-RU" sz="2000" i="1" dirty="0">
                <a:solidFill>
                  <a:schemeClr val="tx2"/>
                </a:solidFill>
              </a:rPr>
              <a:t>)</a:t>
            </a:r>
            <a:endParaRPr lang="ru-RU" sz="2400" i="1" dirty="0">
              <a:solidFill>
                <a:schemeClr val="tx2"/>
              </a:solidFill>
            </a:endParaRPr>
          </a:p>
          <a:p>
            <a:pPr marL="0" indent="0" algn="r">
              <a:buNone/>
            </a:pPr>
            <a:r>
              <a:rPr lang="ru-RU" sz="2400" i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моб. </a:t>
            </a:r>
            <a:r>
              <a:rPr lang="ru-RU" sz="2400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8-916-812-88-30</a:t>
            </a:r>
          </a:p>
          <a:p>
            <a:pPr marL="0" indent="0" algn="r">
              <a:buNone/>
            </a:pPr>
            <a:r>
              <a:rPr lang="en-US" sz="2400" dirty="0" smtClean="0">
                <a:solidFill>
                  <a:schemeClr val="tx2"/>
                </a:solidFill>
              </a:rPr>
              <a:t>Email</a:t>
            </a:r>
            <a:r>
              <a:rPr lang="ru-RU" sz="2400" dirty="0" smtClean="0">
                <a:solidFill>
                  <a:schemeClr val="tx2"/>
                </a:solidFill>
              </a:rPr>
              <a:t>: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Strek@Bolid.ru</a:t>
            </a:r>
            <a:endParaRPr lang="ru-RU" sz="2400" u="sng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endParaRPr lang="ru-RU" sz="2400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  <a:defRPr/>
            </a:pPr>
            <a:endParaRPr lang="ru-RU" sz="20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ü"/>
              <a:defRPr/>
            </a:pPr>
            <a:endParaRPr lang="en-US" sz="2000" dirty="0" smtClean="0">
              <a:solidFill>
                <a:schemeClr val="tx2"/>
              </a:solidFill>
            </a:endParaRPr>
          </a:p>
        </p:txBody>
      </p:sp>
      <p:pic>
        <p:nvPicPr>
          <p:cNvPr id="5" name="Рисунок 4" descr="C:\Users\strek\Desktop\contact-us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4" y="4121696"/>
            <a:ext cx="3280400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86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мы предлагаем?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549128" cy="29523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buNone/>
              <a:tabLst>
                <a:tab pos="361950" algn="l"/>
              </a:tabLst>
            </a:pPr>
            <a:r>
              <a:rPr lang="ru-RU" sz="1800" dirty="0" smtClean="0">
                <a:solidFill>
                  <a:schemeClr val="tx2"/>
                </a:solidFill>
              </a:rPr>
              <a:t>	Мы </a:t>
            </a:r>
            <a:r>
              <a:rPr lang="ru-RU" sz="1800" dirty="0">
                <a:solidFill>
                  <a:schemeClr val="tx2"/>
                </a:solidFill>
              </a:rPr>
              <a:t>предлагаем решение для удаленного автоматизированного получения показаний с приборов учёта ресурсов (воды, газа, тепла, электричества). Наша </a:t>
            </a:r>
            <a:r>
              <a:rPr lang="ru-RU" sz="1800" u="sng" dirty="0">
                <a:solidFill>
                  <a:schemeClr val="tx2"/>
                </a:solidFill>
              </a:rPr>
              <a:t>система позволяет хранить, передавать, обрабатывать и анализировать </a:t>
            </a:r>
            <a:r>
              <a:rPr lang="ru-RU" sz="1800" dirty="0">
                <a:solidFill>
                  <a:schemeClr val="tx2"/>
                </a:solidFill>
              </a:rPr>
              <a:t>информацию с приборов учёта ресурсов независимо от типа устройства и производителя. С помощью АРМ «Ресурс» информация о потребляемых ресурсах может передаваться в </a:t>
            </a:r>
            <a:r>
              <a:rPr lang="ru-RU" sz="1800" b="1" dirty="0">
                <a:solidFill>
                  <a:schemeClr val="tx2"/>
                </a:solidFill>
              </a:rPr>
              <a:t>УК, ТСЖ, СНТ</a:t>
            </a:r>
            <a:r>
              <a:rPr lang="ru-RU" sz="1800" b="1" dirty="0" smtClean="0">
                <a:solidFill>
                  <a:schemeClr val="tx2"/>
                </a:solidFill>
              </a:rPr>
              <a:t>, РСО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>
                <a:solidFill>
                  <a:schemeClr val="tx2"/>
                </a:solidFill>
              </a:rPr>
              <a:t>и государственную информационную систему </a:t>
            </a:r>
            <a:r>
              <a:rPr lang="ru-RU" sz="1800" b="1" dirty="0">
                <a:solidFill>
                  <a:schemeClr val="tx2"/>
                </a:solidFill>
              </a:rPr>
              <a:t>ГИС ЖКХ</a:t>
            </a:r>
            <a:r>
              <a:rPr lang="ru-RU" sz="1800" dirty="0">
                <a:solidFill>
                  <a:schemeClr val="tx2"/>
                </a:solidFill>
              </a:rPr>
              <a:t>. </a:t>
            </a:r>
          </a:p>
          <a:p>
            <a:pPr marL="0" indent="0" algn="just">
              <a:buNone/>
              <a:tabLst>
                <a:tab pos="361950" algn="l"/>
              </a:tabLst>
            </a:pPr>
            <a:r>
              <a:rPr lang="ru-RU" sz="1800" dirty="0" smtClean="0">
                <a:solidFill>
                  <a:schemeClr val="tx2"/>
                </a:solidFill>
              </a:rPr>
              <a:t>	Система</a:t>
            </a:r>
            <a:r>
              <a:rPr lang="ru-RU" sz="1800" dirty="0">
                <a:solidFill>
                  <a:schemeClr val="tx2"/>
                </a:solidFill>
              </a:rPr>
              <a:t>, так же позволяет избирательно воздействовать на должников путем введения частичного или полного отключения от потребления ЖКУ в рамках действующего </a:t>
            </a:r>
            <a:r>
              <a:rPr lang="ru-RU" sz="1800" dirty="0" smtClean="0">
                <a:solidFill>
                  <a:schemeClr val="tx2"/>
                </a:solidFill>
              </a:rPr>
              <a:t>законодательства.</a:t>
            </a:r>
            <a:endParaRPr lang="ru-RU" altLang="ru-RU" sz="2400" dirty="0" smtClean="0">
              <a:solidFill>
                <a:schemeClr val="tx2"/>
              </a:solidFill>
            </a:endParaRPr>
          </a:p>
        </p:txBody>
      </p:sp>
      <p:pic>
        <p:nvPicPr>
          <p:cNvPr id="2050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\\proliant\Home\strek\реклама\баннер инфографика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725144"/>
            <a:ext cx="3888432" cy="2088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26594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trek\Desktop\баннер АСКУЭ Ресур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" y="0"/>
            <a:ext cx="91577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10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системы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18487" cy="3672408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Многотарифный индивидуальный учёт потребления ресурсов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Контроль параметров энергоресурсов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Контроль линий связи со счётчиками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Управление счётчиками</a:t>
            </a:r>
            <a:r>
              <a:rPr lang="en-US" altLang="ru-RU" sz="1600" dirty="0" smtClean="0">
                <a:solidFill>
                  <a:schemeClr val="tx2"/>
                </a:solidFill>
              </a:rPr>
              <a:t>, </a:t>
            </a:r>
            <a:r>
              <a:rPr lang="ru-RU" altLang="ru-RU" sz="1600" dirty="0" smtClean="0">
                <a:solidFill>
                  <a:schemeClr val="tx2"/>
                </a:solidFill>
              </a:rPr>
              <a:t>задвижками</a:t>
            </a:r>
            <a:r>
              <a:rPr lang="en-US" altLang="ru-RU" sz="1600" dirty="0" smtClean="0">
                <a:solidFill>
                  <a:schemeClr val="tx2"/>
                </a:solidFill>
              </a:rPr>
              <a:t>, </a:t>
            </a:r>
            <a:r>
              <a:rPr lang="ru-RU" altLang="ru-RU" sz="1600" dirty="0" smtClean="0">
                <a:solidFill>
                  <a:schemeClr val="tx2"/>
                </a:solidFill>
              </a:rPr>
              <a:t>другими исполнительными механизмами</a:t>
            </a: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ru-RU" altLang="ru-RU" sz="1600" dirty="0">
                <a:solidFill>
                  <a:schemeClr val="tx2"/>
                </a:solidFill>
              </a:rPr>
              <a:t>Автоматическая выгрузка данных в </a:t>
            </a:r>
            <a:r>
              <a:rPr lang="ru-RU" altLang="ru-RU" sz="1600" b="1" dirty="0">
                <a:solidFill>
                  <a:schemeClr val="tx2"/>
                </a:solidFill>
              </a:rPr>
              <a:t>ГИС ЖКХ</a:t>
            </a:r>
            <a:r>
              <a:rPr lang="ru-RU" altLang="ru-RU" sz="1600" dirty="0" smtClean="0">
                <a:solidFill>
                  <a:schemeClr val="tx2"/>
                </a:solidFill>
              </a:rPr>
              <a:t>,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Мосэнергосбыт</a:t>
            </a:r>
            <a:r>
              <a:rPr lang="ru-RU" altLang="ru-RU" sz="1600" dirty="0" smtClean="0">
                <a:solidFill>
                  <a:schemeClr val="tx2"/>
                </a:solidFill>
              </a:rPr>
              <a:t> (</a:t>
            </a:r>
            <a:r>
              <a:rPr lang="en-US" altLang="ru-RU" sz="1600" dirty="0" smtClean="0">
                <a:solidFill>
                  <a:schemeClr val="tx2"/>
                </a:solidFill>
              </a:rPr>
              <a:t>XML80020</a:t>
            </a:r>
            <a:r>
              <a:rPr lang="ru-RU" altLang="ru-RU" sz="1600" dirty="0" smtClean="0">
                <a:solidFill>
                  <a:schemeClr val="tx2"/>
                </a:solidFill>
              </a:rPr>
              <a:t>, </a:t>
            </a:r>
            <a:r>
              <a:rPr lang="en-US" altLang="ru-RU" sz="1600" dirty="0" smtClean="0">
                <a:solidFill>
                  <a:schemeClr val="tx2"/>
                </a:solidFill>
              </a:rPr>
              <a:t>XML80020</a:t>
            </a:r>
            <a:r>
              <a:rPr lang="ru-RU" altLang="ru-RU" sz="1600" dirty="0" smtClean="0">
                <a:solidFill>
                  <a:schemeClr val="tx2"/>
                </a:solidFill>
              </a:rPr>
              <a:t>*, </a:t>
            </a:r>
            <a:r>
              <a:rPr lang="en-US" altLang="ru-RU" sz="1600" dirty="0" smtClean="0">
                <a:solidFill>
                  <a:schemeClr val="tx2"/>
                </a:solidFill>
              </a:rPr>
              <a:t>ASQ</a:t>
            </a:r>
            <a:r>
              <a:rPr lang="ru-RU" altLang="ru-RU" sz="1600" dirty="0" smtClean="0">
                <a:solidFill>
                  <a:schemeClr val="tx2"/>
                </a:solidFill>
              </a:rPr>
              <a:t>)</a:t>
            </a:r>
            <a:r>
              <a:rPr lang="ru-RU" altLang="ru-RU" sz="1600" dirty="0">
                <a:solidFill>
                  <a:schemeClr val="tx2"/>
                </a:solidFill>
              </a:rPr>
              <a:t>,</a:t>
            </a:r>
            <a:r>
              <a:rPr lang="ru-RU" altLang="ru-RU" sz="1600" dirty="0" smtClean="0">
                <a:solidFill>
                  <a:schemeClr val="tx2"/>
                </a:solidFill>
              </a:rPr>
              <a:t> </a:t>
            </a:r>
            <a:r>
              <a:rPr lang="ru-RU" altLang="ru-RU" sz="1600" dirty="0">
                <a:solidFill>
                  <a:schemeClr val="tx2"/>
                </a:solidFill>
              </a:rPr>
              <a:t>документы формата </a:t>
            </a:r>
            <a:r>
              <a:rPr lang="ru-RU" altLang="ru-RU" sz="1600" b="1" dirty="0" err="1">
                <a:solidFill>
                  <a:schemeClr val="tx2"/>
                </a:solidFill>
              </a:rPr>
              <a:t>Excel</a:t>
            </a:r>
            <a:r>
              <a:rPr lang="ru-RU" altLang="ru-RU" sz="1600" dirty="0">
                <a:solidFill>
                  <a:schemeClr val="tx2"/>
                </a:solidFill>
              </a:rPr>
              <a:t>, программу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1С </a:t>
            </a:r>
            <a:r>
              <a:rPr lang="ru-RU" altLang="ru-RU" sz="1600" dirty="0" smtClean="0">
                <a:solidFill>
                  <a:schemeClr val="tx2"/>
                </a:solidFill>
              </a:rPr>
              <a:t>и </a:t>
            </a:r>
            <a:r>
              <a:rPr lang="ru-RU" altLang="ru-RU" sz="1600" dirty="0">
                <a:solidFill>
                  <a:schemeClr val="tx2"/>
                </a:solidFill>
              </a:rPr>
              <a:t>другие </a:t>
            </a:r>
            <a:r>
              <a:rPr lang="ru-RU" altLang="ru-RU" sz="1600" dirty="0" smtClean="0">
                <a:solidFill>
                  <a:schemeClr val="tx2"/>
                </a:solidFill>
              </a:rPr>
              <a:t>системы </a:t>
            </a:r>
          </a:p>
          <a:p>
            <a:pPr algn="just">
              <a:buFont typeface="Wingdings" pitchFamily="2" charset="2"/>
              <a:buChar char="ü"/>
            </a:pPr>
            <a:endParaRPr lang="ru-RU" altLang="ru-RU" sz="1600" dirty="0">
              <a:solidFill>
                <a:schemeClr val="tx2"/>
              </a:solidFill>
            </a:endParaRP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1600" dirty="0" smtClean="0">
                <a:solidFill>
                  <a:schemeClr val="tx2"/>
                </a:solidFill>
              </a:rPr>
              <a:t>Сведения о балансе и о потреблении ресурсов в режиме реального времени</a:t>
            </a:r>
            <a:endParaRPr lang="en-US" altLang="ru-RU" sz="16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algn="just" eaLnBrk="1" hangingPunct="1"/>
            <a:endParaRPr lang="ru-RU" altLang="ru-RU" sz="16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strek\Desktop\resurs_banner_prod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589240"/>
            <a:ext cx="4608512" cy="1368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016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96144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7000">
                <a:srgbClr val="1C97FC">
                  <a:alpha val="81000"/>
                </a:srgbClr>
              </a:gs>
              <a:gs pos="100000">
                <a:srgbClr val="05AFEB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152400" dist="76200" dir="5400000" sx="101000" sy="101000" algn="t" rotWithShape="0">
              <a:prstClr val="black">
                <a:alpha val="26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преимущества</a:t>
            </a:r>
            <a:endParaRPr lang="ru-RU" sz="2000" dirty="0"/>
          </a:p>
        </p:txBody>
      </p:sp>
      <p:sp>
        <p:nvSpPr>
          <p:cNvPr id="3078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18487" cy="2952328"/>
          </a:xfrm>
        </p:spPr>
        <p:txBody>
          <a:bodyPr>
            <a:normAutofit/>
          </a:bodyPr>
          <a:lstStyle/>
          <a:p>
            <a:pPr algn="just">
              <a:buAutoNum type="arabicPeriod"/>
            </a:pPr>
            <a:r>
              <a:rPr lang="ru-RU" altLang="ru-RU" sz="1800" dirty="0" smtClean="0">
                <a:solidFill>
                  <a:schemeClr val="tx2"/>
                </a:solidFill>
              </a:rPr>
              <a:t>Гибкость системы 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(для передачи данных используются: 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RS485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, 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RS232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, 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CAN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, 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Meter-Bus (M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-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Bus)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, 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GSM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/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GPRS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,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радиоканал, 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Ethernet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/</a:t>
            </a:r>
            <a:r>
              <a:rPr lang="en-US" altLang="ru-RU" sz="1800" i="1" dirty="0">
                <a:solidFill>
                  <a:schemeClr val="tx2"/>
                </a:solidFill>
              </a:rPr>
              <a:t>I</a:t>
            </a:r>
            <a:r>
              <a:rPr lang="en-US" altLang="ru-RU" sz="1800" i="1" dirty="0" smtClean="0">
                <a:solidFill>
                  <a:schemeClr val="tx2"/>
                </a:solidFill>
              </a:rPr>
              <a:t>nternet</a:t>
            </a:r>
            <a:r>
              <a:rPr lang="ru-RU" altLang="ru-RU" sz="1800" i="1" dirty="0" smtClean="0">
                <a:solidFill>
                  <a:schemeClr val="tx2"/>
                </a:solidFill>
              </a:rPr>
              <a:t>)</a:t>
            </a:r>
          </a:p>
          <a:p>
            <a:pPr algn="just">
              <a:buAutoNum type="arabicPeriod"/>
            </a:pPr>
            <a:endParaRPr lang="ru-RU" altLang="ru-RU" sz="1800" i="1" dirty="0" smtClean="0">
              <a:solidFill>
                <a:schemeClr val="tx2"/>
              </a:solidFill>
            </a:endParaRPr>
          </a:p>
          <a:p>
            <a:pPr algn="just">
              <a:buAutoNum type="arabicPeriod"/>
            </a:pPr>
            <a:r>
              <a:rPr lang="ru-RU" altLang="ru-RU" sz="1800" dirty="0" smtClean="0">
                <a:solidFill>
                  <a:schemeClr val="tx2"/>
                </a:solidFill>
              </a:rPr>
              <a:t>Совместима </a:t>
            </a:r>
            <a:r>
              <a:rPr lang="ru-RU" altLang="ru-RU" sz="1800" u="sng" dirty="0">
                <a:solidFill>
                  <a:schemeClr val="tx2"/>
                </a:solidFill>
              </a:rPr>
              <a:t>со всеми приборами</a:t>
            </a:r>
            <a:r>
              <a:rPr lang="ru-RU" altLang="ru-RU" sz="1800" dirty="0">
                <a:solidFill>
                  <a:schemeClr val="tx2"/>
                </a:solidFill>
              </a:rPr>
              <a:t> учёта ресурсов, имеющих импульсный или цифровой выход, независимо от типа устройства и </a:t>
            </a:r>
            <a:r>
              <a:rPr lang="ru-RU" altLang="ru-RU" sz="1800" dirty="0" smtClean="0">
                <a:solidFill>
                  <a:schemeClr val="tx2"/>
                </a:solidFill>
              </a:rPr>
              <a:t>производителя</a:t>
            </a:r>
          </a:p>
          <a:p>
            <a:pPr algn="just">
              <a:buAutoNum type="arabicPeriod"/>
            </a:pPr>
            <a:endParaRPr lang="ru-RU" altLang="ru-RU" sz="1800" dirty="0" smtClean="0">
              <a:solidFill>
                <a:schemeClr val="tx2"/>
              </a:solidFill>
            </a:endParaRPr>
          </a:p>
          <a:p>
            <a:pPr algn="just">
              <a:buAutoNum type="arabicPeriod"/>
            </a:pPr>
            <a:r>
              <a:rPr lang="ru-RU" altLang="ru-RU" sz="1800" dirty="0" smtClean="0">
                <a:solidFill>
                  <a:schemeClr val="tx2"/>
                </a:solidFill>
              </a:rPr>
              <a:t>Отсутствие абонентской платы</a:t>
            </a:r>
          </a:p>
          <a:p>
            <a:pPr algn="just">
              <a:buAutoNum type="arabicPeriod"/>
            </a:pPr>
            <a:endParaRPr lang="ru-RU" altLang="ru-RU" sz="1800" dirty="0" smtClean="0">
              <a:solidFill>
                <a:schemeClr val="tx2"/>
              </a:solidFill>
            </a:endParaRPr>
          </a:p>
          <a:p>
            <a:pPr algn="just">
              <a:buAutoNum type="arabicPeriod"/>
            </a:pPr>
            <a:r>
              <a:rPr lang="ru-RU" altLang="ru-RU" sz="1800" dirty="0" smtClean="0">
                <a:solidFill>
                  <a:schemeClr val="tx2"/>
                </a:solidFill>
              </a:rPr>
              <a:t>Цена</a:t>
            </a:r>
            <a:endParaRPr lang="en-US" altLang="ru-RU" sz="1800" dirty="0" smtClean="0">
              <a:solidFill>
                <a:schemeClr val="tx2"/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altLang="ru-RU" sz="1800" dirty="0" smtClean="0">
              <a:solidFill>
                <a:schemeClr val="tx2"/>
              </a:solidFill>
            </a:endParaRPr>
          </a:p>
          <a:p>
            <a:pPr algn="just" eaLnBrk="1" hangingPunct="1">
              <a:buFont typeface="Wingdings" pitchFamily="2" charset="2"/>
              <a:buChar char="ü"/>
            </a:pPr>
            <a:endParaRPr lang="ru-RU" altLang="ru-RU" sz="1800" dirty="0" smtClean="0">
              <a:solidFill>
                <a:schemeClr val="tx2"/>
              </a:solidFill>
            </a:endParaRPr>
          </a:p>
          <a:p>
            <a:pPr algn="just" eaLnBrk="1" hangingPunct="1"/>
            <a:endParaRPr lang="ru-RU" altLang="ru-RU" sz="2800" dirty="0" smtClean="0">
              <a:solidFill>
                <a:schemeClr val="tx2"/>
              </a:solidFill>
            </a:endParaRPr>
          </a:p>
        </p:txBody>
      </p:sp>
      <p:pic>
        <p:nvPicPr>
          <p:cNvPr id="6" name="Picture 2" descr="\\proliant\Home\strek\Логотипы\Логотип для письма_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093296"/>
            <a:ext cx="2140416" cy="54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strek\Desktop\resurs_banner_prod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589240"/>
            <a:ext cx="4608512" cy="1368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516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еминар Мой (3)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2989</Words>
  <Application>Microsoft Office PowerPoint</Application>
  <PresentationFormat>Экран (4:3)</PresentationFormat>
  <Paragraphs>411</Paragraphs>
  <Slides>50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Тема Office</vt:lpstr>
      <vt:lpstr>Семинар Мой (3)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Стрек Юрий Михайлович</dc:creator>
  <cp:lastModifiedBy>Стрек Юрий Михайлович</cp:lastModifiedBy>
  <cp:revision>539</cp:revision>
  <dcterms:created xsi:type="dcterms:W3CDTF">2016-09-12T07:07:59Z</dcterms:created>
  <dcterms:modified xsi:type="dcterms:W3CDTF">2017-02-22T13:17:50Z</dcterms:modified>
  <cp:contentStatus/>
</cp:coreProperties>
</file>